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69" r:id="rId7"/>
    <p:sldId id="270" r:id="rId8"/>
    <p:sldId id="259" r:id="rId9"/>
    <p:sldId id="271" r:id="rId10"/>
    <p:sldId id="283" r:id="rId11"/>
    <p:sldId id="260" r:id="rId12"/>
    <p:sldId id="261" r:id="rId13"/>
    <p:sldId id="293" r:id="rId14"/>
    <p:sldId id="297" r:id="rId15"/>
    <p:sldId id="294" r:id="rId16"/>
    <p:sldId id="296" r:id="rId17"/>
    <p:sldId id="295" r:id="rId18"/>
    <p:sldId id="301" r:id="rId19"/>
    <p:sldId id="299" r:id="rId20"/>
    <p:sldId id="298" r:id="rId21"/>
    <p:sldId id="302" r:id="rId22"/>
    <p:sldId id="300" r:id="rId23"/>
    <p:sldId id="306" r:id="rId24"/>
    <p:sldId id="309" r:id="rId25"/>
    <p:sldId id="308" r:id="rId26"/>
    <p:sldId id="310" r:id="rId27"/>
    <p:sldId id="265" r:id="rId28"/>
    <p:sldId id="311" r:id="rId29"/>
    <p:sldId id="316" r:id="rId30"/>
    <p:sldId id="312" r:id="rId31"/>
    <p:sldId id="317" r:id="rId32"/>
    <p:sldId id="318" r:id="rId33"/>
    <p:sldId id="319" r:id="rId34"/>
    <p:sldId id="321" r:id="rId35"/>
    <p:sldId id="320" r:id="rId36"/>
    <p:sldId id="326" r:id="rId37"/>
    <p:sldId id="322" r:id="rId38"/>
    <p:sldId id="323" r:id="rId39"/>
    <p:sldId id="324" r:id="rId40"/>
    <p:sldId id="325" r:id="rId41"/>
    <p:sldId id="327" r:id="rId42"/>
    <p:sldId id="336" r:id="rId43"/>
    <p:sldId id="328" r:id="rId44"/>
    <p:sldId id="329" r:id="rId45"/>
    <p:sldId id="330" r:id="rId46"/>
    <p:sldId id="268" r:id="rId47"/>
  </p:sldIdLst>
  <p:sldSz cx="9144000" cy="5143500"/>
  <p:notesSz cx="6858000" cy="9144000"/>
  <p:embeddedFontLst>
    <p:embeddedFont>
      <p:font typeface="Roboto" charset="0"/>
      <p:regular r:id="rId51"/>
      <p:bold r:id="rId52"/>
      <p:italic r:id="rId53"/>
      <p:boldItalic r:id="rId54"/>
    </p:embeddedFont>
    <p:embeddedFont>
      <p:font typeface="Montserrat" charset="0"/>
      <p:regular r:id="rId55"/>
      <p:bold r:id="rId56"/>
      <p:italic r:id="rId57"/>
      <p:boldItalic r:id="rId58"/>
    </p:embeddedFont>
    <p:embeddedFont>
      <p:font typeface="Lato" charset="0"/>
      <p:regular r:id="rId59"/>
      <p:bold r:id="rId60"/>
      <p:italic r:id="rId61"/>
      <p:boldItalic r:id="rId62"/>
    </p:embeddedFont>
    <p:embeddedFont>
      <p:font typeface="Average" charset="0"/>
      <p:regular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6CF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1538"/>
        <p:guide pos="2916"/>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3" Type="http://schemas.openxmlformats.org/officeDocument/2006/relationships/font" Target="fonts/font13.fntdata"/><Relationship Id="rId62" Type="http://schemas.openxmlformats.org/officeDocument/2006/relationships/font" Target="fonts/font12.fntdata"/><Relationship Id="rId61" Type="http://schemas.openxmlformats.org/officeDocument/2006/relationships/font" Target="fonts/font11.fntdata"/><Relationship Id="rId60" Type="http://schemas.openxmlformats.org/officeDocument/2006/relationships/font" Target="fonts/font10.fntdata"/><Relationship Id="rId6" Type="http://schemas.openxmlformats.org/officeDocument/2006/relationships/slide" Target="slides/slide3.xml"/><Relationship Id="rId59" Type="http://schemas.openxmlformats.org/officeDocument/2006/relationships/font" Target="fonts/font9.fntdata"/><Relationship Id="rId58" Type="http://schemas.openxmlformats.org/officeDocument/2006/relationships/font" Target="fonts/font8.fntdata"/><Relationship Id="rId57" Type="http://schemas.openxmlformats.org/officeDocument/2006/relationships/font" Target="fonts/font7.fntdata"/><Relationship Id="rId56" Type="http://schemas.openxmlformats.org/officeDocument/2006/relationships/font" Target="fonts/font6.fntdata"/><Relationship Id="rId55" Type="http://schemas.openxmlformats.org/officeDocument/2006/relationships/font" Target="fonts/font5.fntdata"/><Relationship Id="rId54" Type="http://schemas.openxmlformats.org/officeDocument/2006/relationships/font" Target="fonts/font4.fntdata"/><Relationship Id="rId53" Type="http://schemas.openxmlformats.org/officeDocument/2006/relationships/font" Target="fonts/font3.fntdata"/><Relationship Id="rId52" Type="http://schemas.openxmlformats.org/officeDocument/2006/relationships/font" Target="fonts/font2.fntdata"/><Relationship Id="rId51" Type="http://schemas.openxmlformats.org/officeDocument/2006/relationships/font" Target="fonts/font1.fntdata"/><Relationship Id="rId50" Type="http://schemas.openxmlformats.org/officeDocument/2006/relationships/tableStyles" Target="tableStyles.xml"/><Relationship Id="rId5" Type="http://schemas.openxmlformats.org/officeDocument/2006/relationships/slide" Target="slides/slide2.xml"/><Relationship Id="rId49" Type="http://schemas.openxmlformats.org/officeDocument/2006/relationships/viewProps" Target="viewProps.xml"/><Relationship Id="rId48" Type="http://schemas.openxmlformats.org/officeDocument/2006/relationships/presProps" Target="presProps.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t>bonjour bla bla</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3" name="Shape 433"/>
        <p:cNvGrpSpPr/>
        <p:nvPr/>
      </p:nvGrpSpPr>
      <p:grpSpPr>
        <a:xfrm>
          <a:off x="0" y="0"/>
          <a:ext cx="0" cy="0"/>
          <a:chOff x="0" y="0"/>
          <a:chExt cx="0" cy="0"/>
        </a:xfrm>
      </p:grpSpPr>
      <p:sp>
        <p:nvSpPr>
          <p:cNvPr id="434" name="Google Shape;434;g1f87997393_0_12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f87997393_0_12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3" name="Shape 433"/>
        <p:cNvGrpSpPr/>
        <p:nvPr/>
      </p:nvGrpSpPr>
      <p:grpSpPr>
        <a:xfrm>
          <a:off x="0" y="0"/>
          <a:ext cx="0" cy="0"/>
          <a:chOff x="0" y="0"/>
          <a:chExt cx="0" cy="0"/>
        </a:xfrm>
      </p:grpSpPr>
      <p:sp>
        <p:nvSpPr>
          <p:cNvPr id="434" name="Google Shape;434;g1f87997393_0_12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f87997393_0_12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3" name="Shape 433"/>
        <p:cNvGrpSpPr/>
        <p:nvPr/>
      </p:nvGrpSpPr>
      <p:grpSpPr>
        <a:xfrm>
          <a:off x="0" y="0"/>
          <a:ext cx="0" cy="0"/>
          <a:chOff x="0" y="0"/>
          <a:chExt cx="0" cy="0"/>
        </a:xfrm>
      </p:grpSpPr>
      <p:sp>
        <p:nvSpPr>
          <p:cNvPr id="434" name="Google Shape;434;g1f87997393_0_12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f87997393_0_12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3" name="Shape 433"/>
        <p:cNvGrpSpPr/>
        <p:nvPr/>
      </p:nvGrpSpPr>
      <p:grpSpPr>
        <a:xfrm>
          <a:off x="0" y="0"/>
          <a:ext cx="0" cy="0"/>
          <a:chOff x="0" y="0"/>
          <a:chExt cx="0" cy="0"/>
        </a:xfrm>
      </p:grpSpPr>
      <p:sp>
        <p:nvSpPr>
          <p:cNvPr id="434" name="Google Shape;434;g1f87997393_0_12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f87997393_0_12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3" name="Shape 433"/>
        <p:cNvGrpSpPr/>
        <p:nvPr/>
      </p:nvGrpSpPr>
      <p:grpSpPr>
        <a:xfrm>
          <a:off x="0" y="0"/>
          <a:ext cx="0" cy="0"/>
          <a:chOff x="0" y="0"/>
          <a:chExt cx="0" cy="0"/>
        </a:xfrm>
      </p:grpSpPr>
      <p:sp>
        <p:nvSpPr>
          <p:cNvPr id="434" name="Google Shape;434;g1f87997393_0_12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f87997393_0_12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3" name="Shape 433"/>
        <p:cNvGrpSpPr/>
        <p:nvPr/>
      </p:nvGrpSpPr>
      <p:grpSpPr>
        <a:xfrm>
          <a:off x="0" y="0"/>
          <a:ext cx="0" cy="0"/>
          <a:chOff x="0" y="0"/>
          <a:chExt cx="0" cy="0"/>
        </a:xfrm>
      </p:grpSpPr>
      <p:sp>
        <p:nvSpPr>
          <p:cNvPr id="434" name="Google Shape;434;g1f87997393_0_12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f87997393_0_12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3" name="Shape 433"/>
        <p:cNvGrpSpPr/>
        <p:nvPr/>
      </p:nvGrpSpPr>
      <p:grpSpPr>
        <a:xfrm>
          <a:off x="0" y="0"/>
          <a:ext cx="0" cy="0"/>
          <a:chOff x="0" y="0"/>
          <a:chExt cx="0" cy="0"/>
        </a:xfrm>
      </p:grpSpPr>
      <p:sp>
        <p:nvSpPr>
          <p:cNvPr id="434" name="Google Shape;434;g1f87997393_0_12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f87997393_0_12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3" name="Shape 433"/>
        <p:cNvGrpSpPr/>
        <p:nvPr/>
      </p:nvGrpSpPr>
      <p:grpSpPr>
        <a:xfrm>
          <a:off x="0" y="0"/>
          <a:ext cx="0" cy="0"/>
          <a:chOff x="0" y="0"/>
          <a:chExt cx="0" cy="0"/>
        </a:xfrm>
      </p:grpSpPr>
      <p:sp>
        <p:nvSpPr>
          <p:cNvPr id="434" name="Google Shape;434;g1f87997393_0_12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f87997393_0_12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3" name="Shape 433"/>
        <p:cNvGrpSpPr/>
        <p:nvPr/>
      </p:nvGrpSpPr>
      <p:grpSpPr>
        <a:xfrm>
          <a:off x="0" y="0"/>
          <a:ext cx="0" cy="0"/>
          <a:chOff x="0" y="0"/>
          <a:chExt cx="0" cy="0"/>
        </a:xfrm>
      </p:grpSpPr>
      <p:sp>
        <p:nvSpPr>
          <p:cNvPr id="434" name="Google Shape;434;g1f87997393_0_12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f87997393_0_12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3" name="Shape 433"/>
        <p:cNvGrpSpPr/>
        <p:nvPr/>
      </p:nvGrpSpPr>
      <p:grpSpPr>
        <a:xfrm>
          <a:off x="0" y="0"/>
          <a:ext cx="0" cy="0"/>
          <a:chOff x="0" y="0"/>
          <a:chExt cx="0" cy="0"/>
        </a:xfrm>
      </p:grpSpPr>
      <p:sp>
        <p:nvSpPr>
          <p:cNvPr id="434" name="Google Shape;434;g1f87997393_0_12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f87997393_0_12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f87997393_0_78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3" name="Shape 433"/>
        <p:cNvGrpSpPr/>
        <p:nvPr/>
      </p:nvGrpSpPr>
      <p:grpSpPr>
        <a:xfrm>
          <a:off x="0" y="0"/>
          <a:ext cx="0" cy="0"/>
          <a:chOff x="0" y="0"/>
          <a:chExt cx="0" cy="0"/>
        </a:xfrm>
      </p:grpSpPr>
      <p:sp>
        <p:nvSpPr>
          <p:cNvPr id="434" name="Google Shape;434;g1f87997393_0_12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f87997393_0_12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3" name="Shape 433"/>
        <p:cNvGrpSpPr/>
        <p:nvPr/>
      </p:nvGrpSpPr>
      <p:grpSpPr>
        <a:xfrm>
          <a:off x="0" y="0"/>
          <a:ext cx="0" cy="0"/>
          <a:chOff x="0" y="0"/>
          <a:chExt cx="0" cy="0"/>
        </a:xfrm>
      </p:grpSpPr>
      <p:sp>
        <p:nvSpPr>
          <p:cNvPr id="434" name="Google Shape;434;g1f87997393_0_12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f87997393_0_12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modifier l image !!</a:t>
            </a:r>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3" name="Shape 433"/>
        <p:cNvGrpSpPr/>
        <p:nvPr/>
      </p:nvGrpSpPr>
      <p:grpSpPr>
        <a:xfrm>
          <a:off x="0" y="0"/>
          <a:ext cx="0" cy="0"/>
          <a:chOff x="0" y="0"/>
          <a:chExt cx="0" cy="0"/>
        </a:xfrm>
      </p:grpSpPr>
      <p:sp>
        <p:nvSpPr>
          <p:cNvPr id="434" name="Google Shape;434;g1f87997393_0_12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f87997393_0_12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3" name="Shape 433"/>
        <p:cNvGrpSpPr/>
        <p:nvPr/>
      </p:nvGrpSpPr>
      <p:grpSpPr>
        <a:xfrm>
          <a:off x="0" y="0"/>
          <a:ext cx="0" cy="0"/>
          <a:chOff x="0" y="0"/>
          <a:chExt cx="0" cy="0"/>
        </a:xfrm>
      </p:grpSpPr>
      <p:sp>
        <p:nvSpPr>
          <p:cNvPr id="434" name="Google Shape;434;g1f87997393_0_12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f87997393_0_12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3" name="Shape 433"/>
        <p:cNvGrpSpPr/>
        <p:nvPr/>
      </p:nvGrpSpPr>
      <p:grpSpPr>
        <a:xfrm>
          <a:off x="0" y="0"/>
          <a:ext cx="0" cy="0"/>
          <a:chOff x="0" y="0"/>
          <a:chExt cx="0" cy="0"/>
        </a:xfrm>
      </p:grpSpPr>
      <p:sp>
        <p:nvSpPr>
          <p:cNvPr id="434" name="Google Shape;434;g1f87997393_0_12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f87997393_0_12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3" name="Shape 433"/>
        <p:cNvGrpSpPr/>
        <p:nvPr/>
      </p:nvGrpSpPr>
      <p:grpSpPr>
        <a:xfrm>
          <a:off x="0" y="0"/>
          <a:ext cx="0" cy="0"/>
          <a:chOff x="0" y="0"/>
          <a:chExt cx="0" cy="0"/>
        </a:xfrm>
      </p:grpSpPr>
      <p:sp>
        <p:nvSpPr>
          <p:cNvPr id="434" name="Google Shape;434;g1f87997393_0_12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f87997393_0_12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505" name="Shape 505"/>
        <p:cNvGrpSpPr/>
        <p:nvPr/>
      </p:nvGrpSpPr>
      <p:grpSpPr>
        <a:xfrm>
          <a:off x="0" y="0"/>
          <a:ext cx="0" cy="0"/>
          <a:chOff x="0" y="0"/>
          <a:chExt cx="0" cy="0"/>
        </a:xfrm>
      </p:grpSpPr>
      <p:sp>
        <p:nvSpPr>
          <p:cNvPr id="506" name="Google Shape;506;g1f87997393_0_154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1f87997393_0_154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4" name="Shape 244"/>
        <p:cNvGrpSpPr/>
        <p:nvPr/>
      </p:nvGrpSpPr>
      <p:grpSpPr>
        <a:xfrm>
          <a:off x="0" y="0"/>
          <a:ext cx="0" cy="0"/>
          <a:chOff x="0" y="0"/>
          <a:chExt cx="0" cy="0"/>
        </a:xfrm>
      </p:grpSpPr>
      <p:sp>
        <p:nvSpPr>
          <p:cNvPr id="245" name="Google Shape;245;g1f87997393_0_82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1f87997393_0_82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0" name="Shape 250"/>
        <p:cNvGrpSpPr/>
        <p:nvPr/>
      </p:nvGrpSpPr>
      <p:grpSpPr>
        <a:xfrm>
          <a:off x="0" y="0"/>
          <a:ext cx="0" cy="0"/>
          <a:chOff x="0" y="0"/>
          <a:chExt cx="0" cy="0"/>
        </a:xfrm>
      </p:grpSpPr>
      <p:sp>
        <p:nvSpPr>
          <p:cNvPr id="251" name="Google Shape;251;g1f87997393_0_83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1f87997393_0_83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0" name="Shape 250"/>
        <p:cNvGrpSpPr/>
        <p:nvPr/>
      </p:nvGrpSpPr>
      <p:grpSpPr>
        <a:xfrm>
          <a:off x="0" y="0"/>
          <a:ext cx="0" cy="0"/>
          <a:chOff x="0" y="0"/>
          <a:chExt cx="0" cy="0"/>
        </a:xfrm>
      </p:grpSpPr>
      <p:sp>
        <p:nvSpPr>
          <p:cNvPr id="251" name="Google Shape;251;g1f87997393_0_83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1f87997393_0_83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1" name="Shape 261"/>
        <p:cNvGrpSpPr/>
        <p:nvPr/>
      </p:nvGrpSpPr>
      <p:grpSpPr>
        <a:xfrm>
          <a:off x="0" y="0"/>
          <a:ext cx="0" cy="0"/>
          <a:chOff x="0" y="0"/>
          <a:chExt cx="0" cy="0"/>
        </a:xfrm>
      </p:grpSpPr>
      <p:sp>
        <p:nvSpPr>
          <p:cNvPr id="262" name="Google Shape;262;g1f87997393_0_84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1f87997393_0_84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7" name="Shape 267"/>
        <p:cNvGrpSpPr/>
        <p:nvPr/>
      </p:nvGrpSpPr>
      <p:grpSpPr>
        <a:xfrm>
          <a:off x="0" y="0"/>
          <a:ext cx="0" cy="0"/>
          <a:chOff x="0" y="0"/>
          <a:chExt cx="0" cy="0"/>
        </a:xfrm>
      </p:grpSpPr>
      <p:sp>
        <p:nvSpPr>
          <p:cNvPr id="268" name="Google Shape;268;g1f87997393_0_86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f87997393_0_86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3" name="Shape 433"/>
        <p:cNvGrpSpPr/>
        <p:nvPr/>
      </p:nvGrpSpPr>
      <p:grpSpPr>
        <a:xfrm>
          <a:off x="0" y="0"/>
          <a:ext cx="0" cy="0"/>
          <a:chOff x="0" y="0"/>
          <a:chExt cx="0" cy="0"/>
        </a:xfrm>
      </p:grpSpPr>
      <p:sp>
        <p:nvSpPr>
          <p:cNvPr id="434" name="Google Shape;434;g1f87997393_0_12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f87997393_0_12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3" name="Shape 433"/>
        <p:cNvGrpSpPr/>
        <p:nvPr/>
      </p:nvGrpSpPr>
      <p:grpSpPr>
        <a:xfrm>
          <a:off x="0" y="0"/>
          <a:ext cx="0" cy="0"/>
          <a:chOff x="0" y="0"/>
          <a:chExt cx="0" cy="0"/>
        </a:xfrm>
      </p:grpSpPr>
      <p:sp>
        <p:nvSpPr>
          <p:cNvPr id="434" name="Google Shape;434;g1f87997393_0_12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f87997393_0_12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a:fillRect/>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a:fillRect/>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3" name="Google Shape;13;p2"/>
          <p:cNvSpPr txBox="1"/>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4" name="Google Shape;14;p2"/>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35"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9" name="Google Shape;159;p11"/>
          <p:cNvSpPr txBox="1"/>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0" name="Google Shape;160;p11"/>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9" name="Google Shape;169;p12"/>
          <p:cNvSpPr txBox="1"/>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70" name="Google Shape;170;p12"/>
          <p:cNvSpPr txBox="1"/>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71" name="Google Shape;171;p12"/>
          <p:cNvSpPr txBox="1"/>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p:txBody>
      </p:sp>
      <p:sp>
        <p:nvSpPr>
          <p:cNvPr id="172" name="Google Shape;172;p12"/>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7" name="Google Shape;177;p13"/>
          <p:cNvSpPr txBox="1"/>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300"/>
              <a:buNone/>
              <a:defRPr/>
            </a:lvl1pPr>
          </a:lstStyle>
          <a:p/>
        </p:txBody>
      </p:sp>
      <p:sp>
        <p:nvSpPr>
          <p:cNvPr id="178" name="Google Shape;178;p13"/>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3" name="Google Shape;203;p14"/>
          <p:cNvSpPr txBox="1"/>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204" name="Google Shape;204;p14"/>
          <p:cNvSpPr txBox="1"/>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p:txBody>
      </p:sp>
      <p:sp>
        <p:nvSpPr>
          <p:cNvPr id="205" name="Google Shape;205;p14"/>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210" name="Shape 210"/>
        <p:cNvGrpSpPr/>
        <p:nvPr/>
      </p:nvGrpSpPr>
      <p:grpSpPr>
        <a:xfrm>
          <a:off x="0" y="0"/>
          <a:ext cx="0" cy="0"/>
          <a:chOff x="0" y="0"/>
          <a:chExt cx="0" cy="0"/>
        </a:xfrm>
      </p:grpSpPr>
      <p:sp>
        <p:nvSpPr>
          <p:cNvPr id="211" name="Google Shape;211;p15"/>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212"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a:fillRect/>
          </a:stretch>
        </p:blipFill>
        <p:spPr>
          <a:xfrm rot="-5400000">
            <a:off x="113630" y="-105700"/>
            <a:ext cx="5142300" cy="5364300"/>
          </a:xfrm>
          <a:prstGeom prst="diagStripe">
            <a:avLst>
              <a:gd name="adj" fmla="val 50343"/>
            </a:avLst>
          </a:prstGeom>
          <a:noFill/>
          <a:ln>
            <a:noFill/>
          </a:ln>
        </p:spPr>
      </p:pic>
      <p:sp>
        <p:nvSpPr>
          <p:cNvPr id="214" name="Google Shape;214;p16"/>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 name="Google Shape;37;p3"/>
          <p:cNvSpPr txBox="1"/>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 name="Google Shape;38;p3"/>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3" name="Google Shape;63;p4"/>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64" name="Google Shape;64;p4"/>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65"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3" name="Google Shape;73;p5"/>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4" name="Google Shape;74;p5"/>
          <p:cNvSpPr txBox="1"/>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p:txBody>
      </p:sp>
      <p:sp>
        <p:nvSpPr>
          <p:cNvPr id="75" name="Google Shape;75;p5"/>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79;p6"/>
          <p:cNvSpPr txBox="1"/>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 name="Google Shape;87;p6"/>
          <p:cNvSpPr txBox="1"/>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9" name="Google Shape;99;p7"/>
          <p:cNvSpPr txBox="1"/>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101" name="Google Shape;101;p7"/>
          <p:cNvSpPr txBox="1"/>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02"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 name="Google Shape;110;p8"/>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1" name="Google Shape;111;p8"/>
          <p:cNvSpPr txBox="1"/>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p:txBody>
      </p:sp>
      <p:sp>
        <p:nvSpPr>
          <p:cNvPr id="112" name="Google Shape;112;p8"/>
          <p:cNvSpPr txBox="1"/>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p:txBody>
      </p:sp>
      <p:sp>
        <p:nvSpPr>
          <p:cNvPr id="113" name="Google Shape;113;p8"/>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14"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2" name="Google Shape;122;p9"/>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3" name="Google Shape;123;p9"/>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24"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2" name="Google Shape;132;p10"/>
          <p:cNvSpPr txBox="1"/>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3" name="Google Shape;133;p10"/>
          <p:cNvSpPr txBox="1"/>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p:txBody>
      </p:sp>
      <p:sp>
        <p:nvSpPr>
          <p:cNvPr id="134" name="Google Shape;134;p10"/>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lt1"/>
              </a:buClr>
              <a:buSzPts val="1300"/>
              <a:buFont typeface="Lato" panose="020F0602020204030203"/>
              <a:buChar char="●"/>
              <a:defRPr sz="1300">
                <a:solidFill>
                  <a:schemeClr val="lt1"/>
                </a:solidFill>
                <a:latin typeface="Lato" panose="020F0602020204030203"/>
                <a:ea typeface="Lato" panose="020F0602020204030203"/>
                <a:cs typeface="Lato" panose="020F0602020204030203"/>
                <a:sym typeface="Lato" panose="020F0602020204030203"/>
              </a:defRPr>
            </a:lvl1pPr>
            <a:lvl2pPr marL="914400" lvl="1" indent="-298450" rtl="0">
              <a:lnSpc>
                <a:spcPct val="115000"/>
              </a:lnSpc>
              <a:spcBef>
                <a:spcPts val="1600"/>
              </a:spcBef>
              <a:spcAft>
                <a:spcPts val="0"/>
              </a:spcAft>
              <a:buClr>
                <a:schemeClr val="lt1"/>
              </a:buClr>
              <a:buSzPts val="1100"/>
              <a:buFont typeface="Lato" panose="020F0602020204030203"/>
              <a:buChar char="○"/>
              <a:defRPr sz="1100">
                <a:solidFill>
                  <a:schemeClr val="lt1"/>
                </a:solidFill>
                <a:latin typeface="Lato" panose="020F0602020204030203"/>
                <a:ea typeface="Lato" panose="020F0602020204030203"/>
                <a:cs typeface="Lato" panose="020F0602020204030203"/>
                <a:sym typeface="Lato" panose="020F0602020204030203"/>
              </a:defRPr>
            </a:lvl2pPr>
            <a:lvl3pPr marL="1371600" lvl="2" indent="-298450" rtl="0">
              <a:lnSpc>
                <a:spcPct val="115000"/>
              </a:lnSpc>
              <a:spcBef>
                <a:spcPts val="1600"/>
              </a:spcBef>
              <a:spcAft>
                <a:spcPts val="0"/>
              </a:spcAft>
              <a:buClr>
                <a:schemeClr val="lt1"/>
              </a:buClr>
              <a:buSzPts val="1100"/>
              <a:buFont typeface="Lato" panose="020F0602020204030203"/>
              <a:buChar char="■"/>
              <a:defRPr sz="1100">
                <a:solidFill>
                  <a:schemeClr val="lt1"/>
                </a:solidFill>
                <a:latin typeface="Lato" panose="020F0602020204030203"/>
                <a:ea typeface="Lato" panose="020F0602020204030203"/>
                <a:cs typeface="Lato" panose="020F0602020204030203"/>
                <a:sym typeface="Lato" panose="020F0602020204030203"/>
              </a:defRPr>
            </a:lvl3pPr>
            <a:lvl4pPr marL="1828800" lvl="3" indent="-298450" rtl="0">
              <a:lnSpc>
                <a:spcPct val="115000"/>
              </a:lnSpc>
              <a:spcBef>
                <a:spcPts val="1600"/>
              </a:spcBef>
              <a:spcAft>
                <a:spcPts val="0"/>
              </a:spcAft>
              <a:buClr>
                <a:schemeClr val="lt1"/>
              </a:buClr>
              <a:buSzPts val="1100"/>
              <a:buFont typeface="Lato" panose="020F0602020204030203"/>
              <a:buChar char="●"/>
              <a:defRPr sz="1100">
                <a:solidFill>
                  <a:schemeClr val="lt1"/>
                </a:solidFill>
                <a:latin typeface="Lato" panose="020F0602020204030203"/>
                <a:ea typeface="Lato" panose="020F0602020204030203"/>
                <a:cs typeface="Lato" panose="020F0602020204030203"/>
                <a:sym typeface="Lato" panose="020F0602020204030203"/>
              </a:defRPr>
            </a:lvl4pPr>
            <a:lvl5pPr marL="2286000" lvl="4" indent="-298450" rtl="0">
              <a:lnSpc>
                <a:spcPct val="115000"/>
              </a:lnSpc>
              <a:spcBef>
                <a:spcPts val="1600"/>
              </a:spcBef>
              <a:spcAft>
                <a:spcPts val="0"/>
              </a:spcAft>
              <a:buClr>
                <a:schemeClr val="lt1"/>
              </a:buClr>
              <a:buSzPts val="1100"/>
              <a:buFont typeface="Lato" panose="020F0602020204030203"/>
              <a:buChar char="○"/>
              <a:defRPr sz="1100">
                <a:solidFill>
                  <a:schemeClr val="lt1"/>
                </a:solidFill>
                <a:latin typeface="Lato" panose="020F0602020204030203"/>
                <a:ea typeface="Lato" panose="020F0602020204030203"/>
                <a:cs typeface="Lato" panose="020F0602020204030203"/>
                <a:sym typeface="Lato" panose="020F0602020204030203"/>
              </a:defRPr>
            </a:lvl5pPr>
            <a:lvl6pPr marL="2743200" lvl="5" indent="-298450" rtl="0">
              <a:lnSpc>
                <a:spcPct val="115000"/>
              </a:lnSpc>
              <a:spcBef>
                <a:spcPts val="1600"/>
              </a:spcBef>
              <a:spcAft>
                <a:spcPts val="0"/>
              </a:spcAft>
              <a:buClr>
                <a:schemeClr val="lt1"/>
              </a:buClr>
              <a:buSzPts val="1100"/>
              <a:buFont typeface="Lato" panose="020F0602020204030203"/>
              <a:buChar char="■"/>
              <a:defRPr sz="1100">
                <a:solidFill>
                  <a:schemeClr val="lt1"/>
                </a:solidFill>
                <a:latin typeface="Lato" panose="020F0602020204030203"/>
                <a:ea typeface="Lato" panose="020F0602020204030203"/>
                <a:cs typeface="Lato" panose="020F0602020204030203"/>
                <a:sym typeface="Lato" panose="020F0602020204030203"/>
              </a:defRPr>
            </a:lvl6pPr>
            <a:lvl7pPr marL="3200400" lvl="6" indent="-298450" rtl="0">
              <a:lnSpc>
                <a:spcPct val="115000"/>
              </a:lnSpc>
              <a:spcBef>
                <a:spcPts val="1600"/>
              </a:spcBef>
              <a:spcAft>
                <a:spcPts val="0"/>
              </a:spcAft>
              <a:buClr>
                <a:schemeClr val="lt1"/>
              </a:buClr>
              <a:buSzPts val="1100"/>
              <a:buFont typeface="Lato" panose="020F0602020204030203"/>
              <a:buChar char="●"/>
              <a:defRPr sz="1100">
                <a:solidFill>
                  <a:schemeClr val="lt1"/>
                </a:solidFill>
                <a:latin typeface="Lato" panose="020F0602020204030203"/>
                <a:ea typeface="Lato" panose="020F0602020204030203"/>
                <a:cs typeface="Lato" panose="020F0602020204030203"/>
                <a:sym typeface="Lato" panose="020F0602020204030203"/>
              </a:defRPr>
            </a:lvl7pPr>
            <a:lvl8pPr marL="3657600" lvl="7" indent="-298450" rtl="0">
              <a:lnSpc>
                <a:spcPct val="115000"/>
              </a:lnSpc>
              <a:spcBef>
                <a:spcPts val="1600"/>
              </a:spcBef>
              <a:spcAft>
                <a:spcPts val="0"/>
              </a:spcAft>
              <a:buClr>
                <a:schemeClr val="lt1"/>
              </a:buClr>
              <a:buSzPts val="1100"/>
              <a:buFont typeface="Lato" panose="020F0602020204030203"/>
              <a:buChar char="○"/>
              <a:defRPr sz="1100">
                <a:solidFill>
                  <a:schemeClr val="lt1"/>
                </a:solidFill>
                <a:latin typeface="Lato" panose="020F0602020204030203"/>
                <a:ea typeface="Lato" panose="020F0602020204030203"/>
                <a:cs typeface="Lato" panose="020F0602020204030203"/>
                <a:sym typeface="Lato" panose="020F0602020204030203"/>
              </a:defRPr>
            </a:lvl8pPr>
            <a:lvl9pPr marL="4114800" lvl="8" indent="-298450" rtl="0">
              <a:lnSpc>
                <a:spcPct val="115000"/>
              </a:lnSpc>
              <a:spcBef>
                <a:spcPts val="1600"/>
              </a:spcBef>
              <a:spcAft>
                <a:spcPts val="1600"/>
              </a:spcAft>
              <a:buClr>
                <a:schemeClr val="lt1"/>
              </a:buClr>
              <a:buSzPts val="1100"/>
              <a:buFont typeface="Lato" panose="020F0602020204030203"/>
              <a:buChar char="■"/>
              <a:defRPr sz="1100">
                <a:solidFill>
                  <a:schemeClr val="lt1"/>
                </a:solidFill>
                <a:latin typeface="Lato" panose="020F0602020204030203"/>
                <a:ea typeface="Lato" panose="020F0602020204030203"/>
                <a:cs typeface="Lato" panose="020F0602020204030203"/>
                <a:sym typeface="Lato" panose="020F0602020204030203"/>
              </a:defRPr>
            </a:lvl9pPr>
          </a:lstStyle>
          <a:p/>
        </p:txBody>
      </p:sp>
      <p:sp>
        <p:nvSpPr>
          <p:cNvPr id="8" name="Google Shape;8;p1"/>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1"/>
                </a:solidFill>
                <a:latin typeface="Lato" panose="020F0602020204030203"/>
                <a:ea typeface="Lato" panose="020F0602020204030203"/>
                <a:cs typeface="Lato" panose="020F0602020204030203"/>
                <a:sym typeface="Lato" panose="020F0602020204030203"/>
              </a:defRPr>
            </a:lvl1pPr>
            <a:lvl2pPr lvl="1" algn="r" rtl="0">
              <a:buNone/>
              <a:defRPr sz="1000">
                <a:solidFill>
                  <a:schemeClr val="lt1"/>
                </a:solidFill>
                <a:latin typeface="Lato" panose="020F0602020204030203"/>
                <a:ea typeface="Lato" panose="020F0602020204030203"/>
                <a:cs typeface="Lato" panose="020F0602020204030203"/>
                <a:sym typeface="Lato" panose="020F0602020204030203"/>
              </a:defRPr>
            </a:lvl2pPr>
            <a:lvl3pPr lvl="2" algn="r" rtl="0">
              <a:buNone/>
              <a:defRPr sz="1000">
                <a:solidFill>
                  <a:schemeClr val="lt1"/>
                </a:solidFill>
                <a:latin typeface="Lato" panose="020F0602020204030203"/>
                <a:ea typeface="Lato" panose="020F0602020204030203"/>
                <a:cs typeface="Lato" panose="020F0602020204030203"/>
                <a:sym typeface="Lato" panose="020F0602020204030203"/>
              </a:defRPr>
            </a:lvl3pPr>
            <a:lvl4pPr lvl="3" algn="r" rtl="0">
              <a:buNone/>
              <a:defRPr sz="1000">
                <a:solidFill>
                  <a:schemeClr val="lt1"/>
                </a:solidFill>
                <a:latin typeface="Lato" panose="020F0602020204030203"/>
                <a:ea typeface="Lato" panose="020F0602020204030203"/>
                <a:cs typeface="Lato" panose="020F0602020204030203"/>
                <a:sym typeface="Lato" panose="020F0602020204030203"/>
              </a:defRPr>
            </a:lvl4pPr>
            <a:lvl5pPr lvl="4" algn="r" rtl="0">
              <a:buNone/>
              <a:defRPr sz="1000">
                <a:solidFill>
                  <a:schemeClr val="lt1"/>
                </a:solidFill>
                <a:latin typeface="Lato" panose="020F0602020204030203"/>
                <a:ea typeface="Lato" panose="020F0602020204030203"/>
                <a:cs typeface="Lato" panose="020F0602020204030203"/>
                <a:sym typeface="Lato" panose="020F0602020204030203"/>
              </a:defRPr>
            </a:lvl5pPr>
            <a:lvl6pPr lvl="5" algn="r" rtl="0">
              <a:buNone/>
              <a:defRPr sz="1000">
                <a:solidFill>
                  <a:schemeClr val="lt1"/>
                </a:solidFill>
                <a:latin typeface="Lato" panose="020F0602020204030203"/>
                <a:ea typeface="Lato" panose="020F0602020204030203"/>
                <a:cs typeface="Lato" panose="020F0602020204030203"/>
                <a:sym typeface="Lato" panose="020F0602020204030203"/>
              </a:defRPr>
            </a:lvl6pPr>
            <a:lvl7pPr lvl="6" algn="r" rtl="0">
              <a:buNone/>
              <a:defRPr sz="1000">
                <a:solidFill>
                  <a:schemeClr val="lt1"/>
                </a:solidFill>
                <a:latin typeface="Lato" panose="020F0602020204030203"/>
                <a:ea typeface="Lato" panose="020F0602020204030203"/>
                <a:cs typeface="Lato" panose="020F0602020204030203"/>
                <a:sym typeface="Lato" panose="020F0602020204030203"/>
              </a:defRPr>
            </a:lvl7pPr>
            <a:lvl8pPr lvl="7" algn="r" rtl="0">
              <a:buNone/>
              <a:defRPr sz="1000">
                <a:solidFill>
                  <a:schemeClr val="lt1"/>
                </a:solidFill>
                <a:latin typeface="Lato" panose="020F0602020204030203"/>
                <a:ea typeface="Lato" panose="020F0602020204030203"/>
                <a:cs typeface="Lato" panose="020F0602020204030203"/>
                <a:sym typeface="Lato" panose="020F0602020204030203"/>
              </a:defRPr>
            </a:lvl8pPr>
            <a:lvl9pPr lvl="8" algn="r" rtl="0">
              <a:buNone/>
              <a:defRPr sz="1000">
                <a:solidFill>
                  <a:schemeClr val="lt1"/>
                </a:solidFill>
                <a:latin typeface="Lato" panose="020F0602020204030203"/>
                <a:ea typeface="Lato" panose="020F0602020204030203"/>
                <a:cs typeface="Lato" panose="020F0602020204030203"/>
                <a:sym typeface="Lato" panose="020F0602020204030203"/>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9.xml"/><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6.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7.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1.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9.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0.png"/></Relationships>
</file>

<file path=ppt/slides/_rels/slide2.xml.rels><?xml version="1.0" encoding="UTF-8" standalone="yes"?>
<Relationships xmlns="http://schemas.openxmlformats.org/package/2006/relationships"><Relationship Id="rId7" Type="http://schemas.openxmlformats.org/officeDocument/2006/relationships/notesSlide" Target="../notesSlides/notesSlide2.xml"/><Relationship Id="rId6" Type="http://schemas.openxmlformats.org/officeDocument/2006/relationships/slideLayout" Target="../slideLayouts/slideLayout3.xml"/><Relationship Id="rId5" Type="http://schemas.openxmlformats.org/officeDocument/2006/relationships/slide" Target="slide1.xml"/><Relationship Id="rId4" Type="http://schemas.openxmlformats.org/officeDocument/2006/relationships/slide" Target="slide10.xml"/><Relationship Id="rId3" Type="http://schemas.openxmlformats.org/officeDocument/2006/relationships/slide" Target="slide9.xml"/><Relationship Id="rId2" Type="http://schemas.openxmlformats.org/officeDocument/2006/relationships/slide" Target="slide6.xml"/><Relationship Id="rId1" Type="http://schemas.openxmlformats.org/officeDocument/2006/relationships/slide" Target="slide3.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15.xml"/><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image" Target="../media/image21.png"/></Relationships>
</file>

<file path=ppt/slides/_rels/slide23.xml.rels><?xml version="1.0" encoding="UTF-8" standalone="yes"?>
<Relationships xmlns="http://schemas.openxmlformats.org/package/2006/relationships"><Relationship Id="rId4" Type="http://schemas.openxmlformats.org/officeDocument/2006/relationships/slideLayout" Target="../slideLayouts/slideLayout15.xml"/><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image" Target="../media/image2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5.xml"/><Relationship Id="rId1" Type="http://schemas.openxmlformats.org/officeDocument/2006/relationships/image" Target="../media/image27.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xml"/><Relationship Id="rId1" Type="http://schemas.openxmlformats.org/officeDocument/2006/relationships/image" Target="../media/image28.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5.xml"/><Relationship Id="rId1" Type="http://schemas.openxmlformats.org/officeDocument/2006/relationships/image" Target="../media/image29.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xml"/><Relationship Id="rId1" Type="http://schemas.openxmlformats.org/officeDocument/2006/relationships/image" Target="../media/image30.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5.xml"/><Relationship Id="rId1" Type="http://schemas.openxmlformats.org/officeDocument/2006/relationships/image" Target="../media/image3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5.xml"/><Relationship Id="rId1" Type="http://schemas.openxmlformats.org/officeDocument/2006/relationships/image" Target="../media/image31.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5.xml"/><Relationship Id="rId1" Type="http://schemas.openxmlformats.org/officeDocument/2006/relationships/image" Target="../media/image32.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5.xml"/><Relationship Id="rId1" Type="http://schemas.openxmlformats.org/officeDocument/2006/relationships/image" Target="../media/image33.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5.xml"/><Relationship Id="rId1" Type="http://schemas.openxmlformats.org/officeDocument/2006/relationships/image" Target="../media/image34.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5.xml"/><Relationship Id="rId1" Type="http://schemas.openxmlformats.org/officeDocument/2006/relationships/image" Target="../media/image35.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5.xml"/><Relationship Id="rId1" Type="http://schemas.openxmlformats.org/officeDocument/2006/relationships/image" Target="../media/image36.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5.xml"/><Relationship Id="rId1" Type="http://schemas.openxmlformats.org/officeDocument/2006/relationships/image" Target="../media/image37.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5.xml"/><Relationship Id="rId1" Type="http://schemas.openxmlformats.org/officeDocument/2006/relationships/image" Target="../media/image38.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5.xml"/><Relationship Id="rId1" Type="http://schemas.openxmlformats.org/officeDocument/2006/relationships/image" Target="../media/image39.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5.xml"/><Relationship Id="rId1" Type="http://schemas.openxmlformats.org/officeDocument/2006/relationships/image" Target="../media/image4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5.xml"/><Relationship Id="rId1" Type="http://schemas.openxmlformats.org/officeDocument/2006/relationships/image" Target="../media/image41.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5.xml"/><Relationship Id="rId1" Type="http://schemas.openxmlformats.org/officeDocument/2006/relationships/image" Target="../media/image42.png"/></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5.xml"/><Relationship Id="rId1" Type="http://schemas.openxmlformats.org/officeDocument/2006/relationships/image" Target="../media/image43.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9.xml"/><Relationship Id="rId2" Type="http://schemas.openxmlformats.org/officeDocument/2006/relationships/image" Target="../media/image44.png"/><Relationship Id="rId1" Type="http://schemas.openxmlformats.org/officeDocument/2006/relationships/image" Target="../media/image30.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5.xml"/><Relationship Id="rId4" Type="http://schemas.openxmlformats.org/officeDocument/2006/relationships/image" Target="../media/image8.png"/><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5.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2771775" y="1313180"/>
            <a:ext cx="6330950" cy="15786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sz="2800" b="1"/>
              <a:t>C</a:t>
            </a:r>
            <a:r>
              <a:rPr lang="en-GB" sz="2800" b="1"/>
              <a:t>onception et développement  d’une plateforme de recrutement en ligne</a:t>
            </a:r>
            <a:endParaRPr lang="en-GB" sz="2800" b="1"/>
          </a:p>
        </p:txBody>
      </p:sp>
      <p:sp>
        <p:nvSpPr>
          <p:cNvPr id="229" name="Google Shape;229;p17"/>
          <p:cNvSpPr txBox="1"/>
          <p:nvPr>
            <p:ph type="subTitle" idx="1"/>
          </p:nvPr>
        </p:nvSpPr>
        <p:spPr>
          <a:xfrm>
            <a:off x="4585970" y="2787015"/>
            <a:ext cx="2702560" cy="121285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sz="1400" b="1">
                <a:latin typeface="Raleway" panose="020B0603030101060003" charset="0"/>
                <a:cs typeface="Raleway" panose="020B0603030101060003" charset="0"/>
              </a:rPr>
              <a:t>Présenté par</a:t>
            </a:r>
            <a:endParaRPr lang="en-GB" sz="1400">
              <a:latin typeface="Raleway" panose="020B0603030101060003" charset="0"/>
              <a:cs typeface="Raleway" panose="020B0603030101060003" charset="0"/>
            </a:endParaRPr>
          </a:p>
          <a:p>
            <a:pPr marL="0" lvl="0" indent="0" algn="ctr" rtl="0">
              <a:lnSpc>
                <a:spcPct val="15000"/>
              </a:lnSpc>
              <a:spcBef>
                <a:spcPts val="0"/>
              </a:spcBef>
              <a:spcAft>
                <a:spcPts val="1600"/>
              </a:spcAft>
              <a:buNone/>
            </a:pPr>
            <a:r>
              <a:rPr lang="en-US" altLang="en-GB" sz="1400">
                <a:latin typeface="Raleway" panose="020B0603030101060003" charset="0"/>
                <a:cs typeface="Raleway" panose="020B0603030101060003" charset="0"/>
              </a:rPr>
              <a:t>Khezour Mohamed Oussama</a:t>
            </a:r>
            <a:endParaRPr lang="en-US" altLang="en-GB" sz="1400">
              <a:latin typeface="Raleway" panose="020B0603030101060003" charset="0"/>
              <a:cs typeface="Raleway" panose="020B0603030101060003" charset="0"/>
            </a:endParaRPr>
          </a:p>
        </p:txBody>
      </p:sp>
      <p:sp>
        <p:nvSpPr>
          <p:cNvPr id="2" name="Google Shape;229;p17"/>
          <p:cNvSpPr txBox="1"/>
          <p:nvPr/>
        </p:nvSpPr>
        <p:spPr>
          <a:xfrm>
            <a:off x="-5715" y="3999865"/>
            <a:ext cx="9142730" cy="1144270"/>
          </a:xfrm>
          <a:prstGeom prst="rect">
            <a:avLst/>
          </a:prstGeom>
          <a:solidFill>
            <a:schemeClr val="tx1">
              <a:alpha val="69000"/>
            </a:schemeClr>
          </a:solid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1pPr>
            <a:lvl2pPr marL="914400" marR="0" lvl="1"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2pPr>
            <a:lvl3pPr marL="1371600" marR="0" lvl="2"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3pPr>
            <a:lvl4pPr marL="1828800" marR="0" lvl="3"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4pPr>
            <a:lvl5pPr marL="2286000" marR="0" lvl="4"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5pPr>
            <a:lvl6pPr marL="2743200" marR="0" lvl="5"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6pPr>
            <a:lvl7pPr marL="3200400" marR="0" lvl="6"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7pPr>
            <a:lvl8pPr marL="3657600" marR="0" lvl="7"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8pPr>
            <a:lvl9pPr marL="4114800" marR="0" lvl="8"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9pPr>
          </a:lstStyle>
          <a:p>
            <a:pPr marL="0" lvl="0" indent="0" algn="ctr" rtl="0">
              <a:lnSpc>
                <a:spcPct val="95000"/>
              </a:lnSpc>
              <a:spcBef>
                <a:spcPts val="0"/>
              </a:spcBef>
              <a:spcAft>
                <a:spcPts val="1600"/>
              </a:spcAft>
              <a:buNone/>
            </a:pPr>
            <a:r>
              <a:rPr lang="en-GB" sz="1200" b="1">
                <a:latin typeface="Raleway" panose="020B0603030101060003" charset="0"/>
                <a:cs typeface="Raleway" panose="020B0603030101060003" charset="0"/>
              </a:rPr>
              <a:t>Devant le Jury</a:t>
            </a:r>
            <a:endParaRPr lang="en-GB" sz="1200">
              <a:latin typeface="Raleway" panose="020B0603030101060003" charset="0"/>
              <a:cs typeface="Raleway" panose="020B0603030101060003" charset="0"/>
            </a:endParaRPr>
          </a:p>
          <a:p>
            <a:pPr marL="0" lvl="0" indent="0" algn="ctr" rtl="0">
              <a:lnSpc>
                <a:spcPct val="75000"/>
              </a:lnSpc>
              <a:spcBef>
                <a:spcPts val="0"/>
              </a:spcBef>
              <a:spcAft>
                <a:spcPts val="1600"/>
              </a:spcAft>
              <a:buNone/>
            </a:pPr>
            <a:r>
              <a:rPr lang="en-GB" sz="1200">
                <a:latin typeface="Raleway" panose="020B0603030101060003" charset="0"/>
                <a:cs typeface="Raleway" panose="020B0603030101060003" charset="0"/>
              </a:rPr>
              <a:t>HAMMAL Youcef      Président</a:t>
            </a:r>
            <a:endParaRPr lang="en-GB" sz="1200">
              <a:latin typeface="Raleway" panose="020B0603030101060003" charset="0"/>
              <a:cs typeface="Raleway" panose="020B0603030101060003" charset="0"/>
            </a:endParaRPr>
          </a:p>
          <a:p>
            <a:pPr marL="0" lvl="0" indent="0" algn="ctr" rtl="0">
              <a:lnSpc>
                <a:spcPct val="75000"/>
              </a:lnSpc>
              <a:spcBef>
                <a:spcPts val="0"/>
              </a:spcBef>
              <a:spcAft>
                <a:spcPts val="1600"/>
              </a:spcAft>
              <a:buNone/>
            </a:pPr>
            <a:r>
              <a:rPr lang="en-GB" sz="1200">
                <a:latin typeface="Raleway" panose="020B0603030101060003" charset="0"/>
                <a:cs typeface="Raleway" panose="020B0603030101060003" charset="0"/>
              </a:rPr>
              <a:t>AMANI Ferhat        Membre</a:t>
            </a:r>
            <a:endParaRPr lang="en-GB" sz="1200">
              <a:latin typeface="Raleway" panose="020B0603030101060003" charset="0"/>
              <a:cs typeface="Raleway" panose="020B0603030101060003" charset="0"/>
            </a:endParaRPr>
          </a:p>
          <a:p>
            <a:pPr marL="0" lvl="0" indent="0" algn="l" rtl="0">
              <a:lnSpc>
                <a:spcPct val="115000"/>
              </a:lnSpc>
              <a:spcBef>
                <a:spcPts val="0"/>
              </a:spcBef>
              <a:spcAft>
                <a:spcPts val="1600"/>
              </a:spcAft>
              <a:buNone/>
            </a:pPr>
            <a:endParaRPr lang="en-GB" sz="1200">
              <a:latin typeface="Raleway" panose="020B0603030101060003" charset="0"/>
              <a:cs typeface="Raleway" panose="020B0603030101060003" charset="0"/>
            </a:endParaRPr>
          </a:p>
        </p:txBody>
      </p:sp>
      <p:sp>
        <p:nvSpPr>
          <p:cNvPr id="3" name="Google Shape;229;p17"/>
          <p:cNvSpPr txBox="1"/>
          <p:nvPr/>
        </p:nvSpPr>
        <p:spPr>
          <a:xfrm>
            <a:off x="649605" y="4074795"/>
            <a:ext cx="2315210" cy="975360"/>
          </a:xfrm>
          <a:prstGeom prst="rect">
            <a:avLst/>
          </a:prstGeom>
          <a:solidFill>
            <a:schemeClr val="tx1">
              <a:alpha val="0"/>
            </a:schemeClr>
          </a:solid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1pPr>
            <a:lvl2pPr marL="914400" marR="0" lvl="1"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2pPr>
            <a:lvl3pPr marL="1371600" marR="0" lvl="2"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3pPr>
            <a:lvl4pPr marL="1828800" marR="0" lvl="3"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4pPr>
            <a:lvl5pPr marL="2286000" marR="0" lvl="4"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5pPr>
            <a:lvl6pPr marL="2743200" marR="0" lvl="5"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6pPr>
            <a:lvl7pPr marL="3200400" marR="0" lvl="6"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7pPr>
            <a:lvl8pPr marL="3657600" marR="0" lvl="7"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8pPr>
            <a:lvl9pPr marL="4114800" marR="0" lvl="8"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9pPr>
          </a:lstStyle>
          <a:p>
            <a:pPr marL="0" lvl="0" indent="0" algn="l" rtl="0">
              <a:lnSpc>
                <a:spcPct val="115000"/>
              </a:lnSpc>
              <a:spcBef>
                <a:spcPts val="0"/>
              </a:spcBef>
              <a:spcAft>
                <a:spcPts val="1600"/>
              </a:spcAft>
              <a:buNone/>
            </a:pPr>
            <a:r>
              <a:rPr lang="en-GB" sz="1200" b="1">
                <a:latin typeface="Raleway" panose="020B0603030101060003" charset="0"/>
                <a:cs typeface="Raleway" panose="020B0603030101060003" charset="0"/>
              </a:rPr>
              <a:t>Proposé par</a:t>
            </a:r>
            <a:r>
              <a:rPr lang="en-GB" sz="1200">
                <a:latin typeface="Raleway" panose="020B0603030101060003" charset="0"/>
                <a:cs typeface="Raleway" panose="020B0603030101060003" charset="0"/>
              </a:rPr>
              <a:t>  </a:t>
            </a:r>
            <a:endParaRPr lang="en-GB" sz="1200">
              <a:latin typeface="Raleway" panose="020B0603030101060003" charset="0"/>
              <a:cs typeface="Raleway" panose="020B0603030101060003" charset="0"/>
            </a:endParaRPr>
          </a:p>
          <a:p>
            <a:pPr marL="0" lvl="0" indent="0" algn="l" rtl="0">
              <a:lnSpc>
                <a:spcPct val="65000"/>
              </a:lnSpc>
              <a:spcBef>
                <a:spcPts val="0"/>
              </a:spcBef>
              <a:spcAft>
                <a:spcPts val="1600"/>
              </a:spcAft>
              <a:buNone/>
            </a:pPr>
            <a:r>
              <a:rPr lang="en-GB" sz="1200">
                <a:latin typeface="Raleway" panose="020B0603030101060003" charset="0"/>
                <a:cs typeface="Raleway" panose="020B0603030101060003" charset="0"/>
              </a:rPr>
              <a:t>    Mme  Haliane Hassina</a:t>
            </a:r>
            <a:r>
              <a:rPr lang="en-GB">
                <a:latin typeface="Raleway" panose="020B0603030101060003" charset="0"/>
                <a:cs typeface="Raleway" panose="020B0603030101060003" charset="0"/>
              </a:rPr>
              <a:t> </a:t>
            </a:r>
            <a:endParaRPr lang="en-GB">
              <a:latin typeface="Raleway" panose="020B0603030101060003" charset="0"/>
              <a:cs typeface="Raleway" panose="020B0603030101060003" charset="0"/>
            </a:endParaRPr>
          </a:p>
        </p:txBody>
      </p:sp>
      <p:pic>
        <p:nvPicPr>
          <p:cNvPr id="5" name="Picture 4" descr="480px-USTHB_Logo"/>
          <p:cNvPicPr>
            <a:picLocks noChangeAspect="1"/>
          </p:cNvPicPr>
          <p:nvPr/>
        </p:nvPicPr>
        <p:blipFill>
          <a:blip r:embed="rId1"/>
          <a:stretch>
            <a:fillRect/>
          </a:stretch>
        </p:blipFill>
        <p:spPr>
          <a:xfrm>
            <a:off x="7807325" y="4131310"/>
            <a:ext cx="862330" cy="862330"/>
          </a:xfrm>
          <a:prstGeom prst="rect">
            <a:avLst/>
          </a:prstGeom>
        </p:spPr>
      </p:pic>
      <p:sp>
        <p:nvSpPr>
          <p:cNvPr id="6" name="Google Shape;229;p17"/>
          <p:cNvSpPr txBox="1"/>
          <p:nvPr/>
        </p:nvSpPr>
        <p:spPr>
          <a:xfrm>
            <a:off x="1033780" y="86360"/>
            <a:ext cx="6554470" cy="975360"/>
          </a:xfrm>
          <a:prstGeom prst="rect">
            <a:avLst/>
          </a:prstGeom>
          <a:solidFill>
            <a:schemeClr val="tx1">
              <a:alpha val="0"/>
            </a:schemeClr>
          </a:solid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1pPr>
            <a:lvl2pPr marL="914400" marR="0" lvl="1"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2pPr>
            <a:lvl3pPr marL="1371600" marR="0" lvl="2"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3pPr>
            <a:lvl4pPr marL="1828800" marR="0" lvl="3"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4pPr>
            <a:lvl5pPr marL="2286000" marR="0" lvl="4"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5pPr>
            <a:lvl6pPr marL="2743200" marR="0" lvl="5"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6pPr>
            <a:lvl7pPr marL="3200400" marR="0" lvl="6"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7pPr>
            <a:lvl8pPr marL="3657600" marR="0" lvl="7"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8pPr>
            <a:lvl9pPr marL="4114800" marR="0" lvl="8" indent="-298450" algn="l" rtl="0">
              <a:lnSpc>
                <a:spcPct val="100000"/>
              </a:lnSpc>
              <a:spcBef>
                <a:spcPts val="0"/>
              </a:spcBef>
              <a:spcAft>
                <a:spcPts val="0"/>
              </a:spcAft>
              <a:buClr>
                <a:schemeClr val="lt1"/>
              </a:buClr>
              <a:buSzPts val="1300"/>
              <a:buFont typeface="Lato" panose="020F0602020204030203"/>
              <a:buNone/>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9pPr>
          </a:lstStyle>
          <a:p>
            <a:pPr marL="0" lvl="0" indent="0" algn="ctr" rtl="0">
              <a:lnSpc>
                <a:spcPct val="5000"/>
              </a:lnSpc>
              <a:spcBef>
                <a:spcPts val="0"/>
              </a:spcBef>
              <a:spcAft>
                <a:spcPts val="1600"/>
              </a:spcAft>
              <a:buNone/>
            </a:pPr>
            <a:r>
              <a:rPr lang="en-GB" sz="1000">
                <a:latin typeface="Raleway" panose="020B0603030101060003" charset="0"/>
                <a:cs typeface="Raleway" panose="020B0603030101060003" charset="0"/>
              </a:rPr>
              <a:t>Ministère de l'Enseignement Supérieur et de la Recherche Scientifique</a:t>
            </a:r>
            <a:endParaRPr lang="en-GB" sz="1000">
              <a:latin typeface="Raleway" panose="020B0603030101060003" charset="0"/>
              <a:cs typeface="Raleway" panose="020B0603030101060003" charset="0"/>
            </a:endParaRPr>
          </a:p>
          <a:p>
            <a:pPr marL="0" lvl="0" indent="0" algn="ctr" rtl="0">
              <a:lnSpc>
                <a:spcPct val="5000"/>
              </a:lnSpc>
              <a:spcBef>
                <a:spcPts val="0"/>
              </a:spcBef>
              <a:spcAft>
                <a:spcPts val="1600"/>
              </a:spcAft>
              <a:buNone/>
            </a:pPr>
            <a:r>
              <a:rPr lang="en-GB" sz="1000">
                <a:latin typeface="Raleway" panose="020B0603030101060003" charset="0"/>
                <a:cs typeface="Raleway" panose="020B0603030101060003" charset="0"/>
              </a:rPr>
              <a:t>Université des Sciences et de la Technologie, Houari BOUMEDIENNE</a:t>
            </a:r>
            <a:endParaRPr lang="en-GB" sz="1000">
              <a:latin typeface="Raleway" panose="020B0603030101060003" charset="0"/>
              <a:cs typeface="Raleway" panose="020B0603030101060003" charset="0"/>
            </a:endParaRPr>
          </a:p>
          <a:p>
            <a:pPr marL="0" lvl="0" indent="0" algn="ctr" rtl="0">
              <a:lnSpc>
                <a:spcPct val="5000"/>
              </a:lnSpc>
              <a:spcBef>
                <a:spcPts val="0"/>
              </a:spcBef>
              <a:spcAft>
                <a:spcPts val="1600"/>
              </a:spcAft>
              <a:buNone/>
            </a:pPr>
            <a:r>
              <a:rPr lang="en-GB" sz="1000">
                <a:latin typeface="Raleway" panose="020B0603030101060003" charset="0"/>
                <a:cs typeface="Raleway" panose="020B0603030101060003" charset="0"/>
              </a:rPr>
              <a:t>Faculté d’Electronique et d’Informatique</a:t>
            </a:r>
            <a:endParaRPr lang="en-GB" sz="1000">
              <a:latin typeface="Raleway" panose="020B0603030101060003" charset="0"/>
              <a:cs typeface="Raleway" panose="020B0603030101060003" charset="0"/>
            </a:endParaRPr>
          </a:p>
          <a:p>
            <a:pPr marL="0" lvl="0" indent="0" algn="ctr" rtl="0">
              <a:lnSpc>
                <a:spcPct val="5000"/>
              </a:lnSpc>
              <a:spcBef>
                <a:spcPts val="0"/>
              </a:spcBef>
              <a:spcAft>
                <a:spcPts val="1600"/>
              </a:spcAft>
              <a:buNone/>
            </a:pPr>
            <a:r>
              <a:rPr lang="en-GB" sz="1000">
                <a:latin typeface="Raleway" panose="020B0603030101060003" charset="0"/>
                <a:cs typeface="Raleway" panose="020B0603030101060003" charset="0"/>
              </a:rPr>
              <a:t>Département Informatique</a:t>
            </a:r>
            <a:endParaRPr lang="en-GB" sz="1000">
              <a:latin typeface="Raleway" panose="020B0603030101060003" charset="0"/>
              <a:cs typeface="Raleway" panose="020B0603030101060003" charset="0"/>
            </a:endParaRP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270" name="Shape 270"/>
        <p:cNvGrpSpPr/>
        <p:nvPr/>
      </p:nvGrpSpPr>
      <p:grpSpPr>
        <a:xfrm>
          <a:off x="0" y="0"/>
          <a:ext cx="0" cy="0"/>
          <a:chOff x="0" y="0"/>
          <a:chExt cx="0" cy="0"/>
        </a:xfrm>
      </p:grpSpPr>
      <p:sp>
        <p:nvSpPr>
          <p:cNvPr id="271" name="Google Shape;271;p22"/>
          <p:cNvSpPr txBox="1"/>
          <p:nvPr>
            <p:ph type="title"/>
          </p:nvPr>
        </p:nvSpPr>
        <p:spPr>
          <a:xfrm>
            <a:off x="1297305" y="393700"/>
            <a:ext cx="3799205" cy="73850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a:t>La technologie UML</a:t>
            </a:r>
            <a:endParaRPr lang="en-GB" sz="2800"/>
          </a:p>
        </p:txBody>
      </p:sp>
      <p:sp>
        <p:nvSpPr>
          <p:cNvPr id="272" name="Google Shape;272;p22"/>
          <p:cNvSpPr txBox="1"/>
          <p:nvPr>
            <p:ph type="body" idx="1"/>
          </p:nvPr>
        </p:nvSpPr>
        <p:spPr>
          <a:xfrm>
            <a:off x="1093470" y="1928495"/>
            <a:ext cx="4003040" cy="2416175"/>
          </a:xfrm>
          <a:prstGeom prst="rect">
            <a:avLst/>
          </a:prstGeom>
        </p:spPr>
        <p:txBody>
          <a:bodyPr spcFirstLastPara="1" wrap="square" lIns="91425" tIns="91425" rIns="91425" bIns="91425" anchor="t" anchorCtr="0">
            <a:noAutofit/>
          </a:bodyPr>
          <a:lstStyle/>
          <a:p>
            <a:pPr marL="342900" lvl="0" indent="-342900" algn="l" rtl="0">
              <a:spcBef>
                <a:spcPts val="0"/>
              </a:spcBef>
              <a:spcAft>
                <a:spcPts val="1600"/>
              </a:spcAft>
            </a:pPr>
            <a:r>
              <a:rPr lang="en-GB" sz="2000">
                <a:solidFill>
                  <a:srgbClr val="FFFFFF"/>
                </a:solidFill>
              </a:rPr>
              <a:t>Diagramme de cas d’utilisation </a:t>
            </a:r>
            <a:endParaRPr lang="en-GB" sz="2000">
              <a:solidFill>
                <a:srgbClr val="FFFFFF"/>
              </a:solidFill>
            </a:endParaRPr>
          </a:p>
          <a:p>
            <a:pPr marL="342900" lvl="0" indent="-342900" algn="l" rtl="0">
              <a:spcBef>
                <a:spcPts val="0"/>
              </a:spcBef>
              <a:spcAft>
                <a:spcPts val="1600"/>
              </a:spcAft>
            </a:pPr>
            <a:r>
              <a:rPr lang="en-GB" sz="2000">
                <a:solidFill>
                  <a:srgbClr val="FFFFFF"/>
                </a:solidFill>
              </a:rPr>
              <a:t>Diagramme de séquences </a:t>
            </a:r>
            <a:endParaRPr lang="en-GB" sz="2000">
              <a:solidFill>
                <a:srgbClr val="FFFFFF"/>
              </a:solidFill>
            </a:endParaRPr>
          </a:p>
          <a:p>
            <a:pPr marL="342900" lvl="0" indent="-342900" algn="l" rtl="0">
              <a:spcBef>
                <a:spcPts val="0"/>
              </a:spcBef>
              <a:spcAft>
                <a:spcPts val="1600"/>
              </a:spcAft>
            </a:pPr>
            <a:r>
              <a:rPr lang="en-GB" sz="2000">
                <a:solidFill>
                  <a:srgbClr val="FFFFFF"/>
                </a:solidFill>
              </a:rPr>
              <a:t>Diagramme de classes </a:t>
            </a:r>
            <a:endParaRPr lang="en-GB" sz="2000">
              <a:solidFill>
                <a:srgbClr val="FFFFFF"/>
              </a:solidFill>
            </a:endParaRPr>
          </a:p>
        </p:txBody>
      </p:sp>
      <p:pic>
        <p:nvPicPr>
          <p:cNvPr id="273" name="Google Shape;273;p22" descr="/media/oussama/Acer/9raya/mem2/figs_final/uc_recruteur.pnguc_recruteur"/>
          <p:cNvPicPr preferRelativeResize="0"/>
          <p:nvPr/>
        </p:nvPicPr>
        <p:blipFill rotWithShape="1">
          <a:blip r:embed="rId1"/>
          <a:srcRect/>
          <a:stretch>
            <a:fillRect/>
          </a:stretch>
        </p:blipFill>
        <p:spPr>
          <a:xfrm rot="-5400000">
            <a:off x="5643880" y="2763520"/>
            <a:ext cx="2431415" cy="2333625"/>
          </a:xfrm>
          <a:prstGeom prst="diagStripe">
            <a:avLst>
              <a:gd name="adj" fmla="val 53540"/>
            </a:avLst>
          </a:prstGeom>
          <a:noFill/>
          <a:ln>
            <a:noFill/>
          </a:ln>
        </p:spPr>
      </p:pic>
      <p:pic>
        <p:nvPicPr>
          <p:cNvPr id="274" name="Google Shape;274;p22" descr="/media/oussama/Acer/9raya/mem2/figs_final/CD.pngCD"/>
          <p:cNvPicPr preferRelativeResize="0"/>
          <p:nvPr/>
        </p:nvPicPr>
        <p:blipFill rotWithShape="1">
          <a:blip r:embed="rId2"/>
          <a:srcRect/>
          <a:stretch>
            <a:fillRect/>
          </a:stretch>
        </p:blipFill>
        <p:spPr>
          <a:xfrm rot="-5400000">
            <a:off x="5666740" y="1284605"/>
            <a:ext cx="2559685" cy="2508250"/>
          </a:xfrm>
          <a:prstGeom prst="diagStripe">
            <a:avLst>
              <a:gd name="adj" fmla="val 52265"/>
            </a:avLst>
          </a:prstGeom>
          <a:noFill/>
          <a:ln>
            <a:noFill/>
          </a:ln>
        </p:spPr>
      </p:pic>
      <p:pic>
        <p:nvPicPr>
          <p:cNvPr id="275" name="Google Shape;275;p22" descr="/media/oussama/Acer/9raya/mem2/figs_final/sd_soumettre.pngsd_soumettre"/>
          <p:cNvPicPr preferRelativeResize="0"/>
          <p:nvPr/>
        </p:nvPicPr>
        <p:blipFill rotWithShape="1">
          <a:blip r:embed="rId3"/>
          <a:srcRect/>
          <a:stretch>
            <a:fillRect/>
          </a:stretch>
        </p:blipFill>
        <p:spPr>
          <a:xfrm rot="5400000">
            <a:off x="6557645" y="2016125"/>
            <a:ext cx="2587625" cy="2592070"/>
          </a:xfrm>
          <a:prstGeom prst="diagStripe">
            <a:avLst>
              <a:gd name="adj" fmla="val 50445"/>
            </a:avLst>
          </a:prstGeom>
          <a:noFill/>
          <a:ln>
            <a:noFill/>
          </a:ln>
        </p:spPr>
      </p:pic>
      <p:sp>
        <p:nvSpPr>
          <p:cNvPr id="276" name="Google Shape;276;p22"/>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pic>
        <p:nvPicPr>
          <p:cNvPr id="1" name="Picture 0" descr="2000px-UML_logo.svg"/>
          <p:cNvPicPr>
            <a:picLocks noChangeAspect="1"/>
          </p:cNvPicPr>
          <p:nvPr/>
        </p:nvPicPr>
        <p:blipFill>
          <a:blip r:embed="rId4"/>
          <a:stretch>
            <a:fillRect/>
          </a:stretch>
        </p:blipFill>
        <p:spPr>
          <a:xfrm>
            <a:off x="6167755" y="2714625"/>
            <a:ext cx="2033270" cy="1479550"/>
          </a:xfrm>
          <a:prstGeom prst="rect">
            <a:avLst/>
          </a:prstGeom>
          <a:ln>
            <a:solidFill>
              <a:srgbClr val="000000">
                <a:alpha val="0"/>
              </a:srgbClr>
            </a:solidFill>
          </a:ln>
          <a:effectLst>
            <a:glow rad="63500">
              <a:schemeClr val="accent3">
                <a:lumMod val="40000"/>
                <a:lumOff val="60000"/>
                <a:alpha val="52000"/>
              </a:schemeClr>
            </a:glow>
            <a:outerShdw blurRad="63500" sx="102000" sy="102000" algn="ctr" rotWithShape="0">
              <a:prstClr val="black">
                <a:alpha val="40000"/>
              </a:prstClr>
            </a:outerShdw>
            <a:reflection blurRad="50800" stA="50000" endA="300" endPos="66000" dir="5400000" sy="-100000" algn="bl" rotWithShape="0"/>
          </a:effectLst>
        </p:spPr>
      </p:pic>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a:t>Diagramme des cas d</a:t>
            </a:r>
            <a:r>
              <a:rPr lang="en-US" altLang="en-US"/>
              <a:t>'</a:t>
            </a:r>
            <a:r>
              <a:rPr lang="en-US"/>
              <a:t>utilisations:</a:t>
            </a:r>
            <a:endParaRPr lang="en-US"/>
          </a:p>
        </p:txBody>
      </p:sp>
      <p:pic>
        <p:nvPicPr>
          <p:cNvPr id="4" name="Picture 3" descr="uc_visiteur"/>
          <p:cNvPicPr>
            <a:picLocks noChangeAspect="1"/>
          </p:cNvPicPr>
          <p:nvPr/>
        </p:nvPicPr>
        <p:blipFill>
          <a:blip r:embed="rId1"/>
          <a:stretch>
            <a:fillRect/>
          </a:stretch>
        </p:blipFill>
        <p:spPr>
          <a:xfrm>
            <a:off x="2228850" y="1059180"/>
            <a:ext cx="4991100" cy="3857625"/>
          </a:xfrm>
          <a:prstGeom prst="rect">
            <a:avLst/>
          </a:prstGeom>
        </p:spPr>
      </p:pic>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850460" y="190550"/>
            <a:ext cx="7038900" cy="914100"/>
          </a:xfrm>
        </p:spPr>
        <p:txBody>
          <a:bodyPr/>
          <a:p>
            <a:r>
              <a:rPr lang="en-US"/>
              <a:t>Diagramme des cas d</a:t>
            </a:r>
            <a:r>
              <a:rPr lang="en-US" altLang="en-US"/>
              <a:t>'</a:t>
            </a:r>
            <a:r>
              <a:rPr lang="en-US"/>
              <a:t>utilisations:</a:t>
            </a:r>
            <a:endParaRPr lang="en-US"/>
          </a:p>
        </p:txBody>
      </p:sp>
      <p:pic>
        <p:nvPicPr>
          <p:cNvPr id="3" name="Picture 2" descr="uc_candidat"/>
          <p:cNvPicPr>
            <a:picLocks noChangeAspect="1"/>
          </p:cNvPicPr>
          <p:nvPr/>
        </p:nvPicPr>
        <p:blipFill>
          <a:blip r:embed="rId1"/>
          <a:stretch>
            <a:fillRect/>
          </a:stretch>
        </p:blipFill>
        <p:spPr>
          <a:xfrm>
            <a:off x="1622425" y="756285"/>
            <a:ext cx="5727700" cy="4140835"/>
          </a:xfrm>
          <a:prstGeom prst="rect">
            <a:avLst/>
          </a:prstGeom>
        </p:spPr>
      </p:pic>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a:t>Diagramme des cas d</a:t>
            </a:r>
            <a:r>
              <a:rPr lang="en-US" altLang="en-US"/>
              <a:t>'</a:t>
            </a:r>
            <a:r>
              <a:rPr lang="en-US"/>
              <a:t>utilisations:</a:t>
            </a:r>
            <a:endParaRPr lang="en-US"/>
          </a:p>
        </p:txBody>
      </p:sp>
      <p:pic>
        <p:nvPicPr>
          <p:cNvPr id="7" name="Picture 6" descr="uc_recruteur"/>
          <p:cNvPicPr>
            <a:picLocks noChangeAspect="1"/>
          </p:cNvPicPr>
          <p:nvPr/>
        </p:nvPicPr>
        <p:blipFill>
          <a:blip r:embed="rId1"/>
          <a:stretch>
            <a:fillRect/>
          </a:stretch>
        </p:blipFill>
        <p:spPr>
          <a:xfrm>
            <a:off x="1350645" y="929640"/>
            <a:ext cx="6172835" cy="3983355"/>
          </a:xfrm>
          <a:prstGeom prst="rect">
            <a:avLst/>
          </a:prstGeom>
        </p:spPr>
      </p:pic>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931740" y="241350"/>
            <a:ext cx="7038900" cy="914100"/>
          </a:xfrm>
        </p:spPr>
        <p:txBody>
          <a:bodyPr/>
          <a:p>
            <a:r>
              <a:rPr lang="en-US"/>
              <a:t>Diagramme des cas d</a:t>
            </a:r>
            <a:r>
              <a:rPr lang="en-US" altLang="en-US"/>
              <a:t>'</a:t>
            </a:r>
            <a:r>
              <a:rPr lang="en-US"/>
              <a:t>utilisations:</a:t>
            </a:r>
            <a:endParaRPr lang="en-US"/>
          </a:p>
        </p:txBody>
      </p:sp>
      <p:pic>
        <p:nvPicPr>
          <p:cNvPr id="5" name="Picture 4" descr="uc_admin"/>
          <p:cNvPicPr>
            <a:picLocks noChangeAspect="1"/>
          </p:cNvPicPr>
          <p:nvPr/>
        </p:nvPicPr>
        <p:blipFill>
          <a:blip r:embed="rId1"/>
          <a:stretch>
            <a:fillRect/>
          </a:stretch>
        </p:blipFill>
        <p:spPr>
          <a:xfrm>
            <a:off x="1821815" y="968375"/>
            <a:ext cx="5351780" cy="4020820"/>
          </a:xfrm>
          <a:prstGeom prst="rect">
            <a:avLst/>
          </a:prstGeom>
        </p:spPr>
      </p:pic>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a:t>Diagramme des cas d</a:t>
            </a:r>
            <a:r>
              <a:rPr lang="en-US" altLang="en-US"/>
              <a:t>'</a:t>
            </a:r>
            <a:r>
              <a:rPr lang="en-US"/>
              <a:t>utilisations:</a:t>
            </a:r>
            <a:endParaRPr lang="en-US"/>
          </a:p>
        </p:txBody>
      </p:sp>
      <p:pic>
        <p:nvPicPr>
          <p:cNvPr id="6" name="Picture 5" descr="uc_gestionComptes"/>
          <p:cNvPicPr>
            <a:picLocks noChangeAspect="1"/>
          </p:cNvPicPr>
          <p:nvPr/>
        </p:nvPicPr>
        <p:blipFill>
          <a:blip r:embed="rId1"/>
          <a:stretch>
            <a:fillRect/>
          </a:stretch>
        </p:blipFill>
        <p:spPr>
          <a:xfrm>
            <a:off x="2021840" y="1132840"/>
            <a:ext cx="5415915" cy="3509645"/>
          </a:xfrm>
          <a:prstGeom prst="rect">
            <a:avLst/>
          </a:prstGeom>
        </p:spPr>
      </p:pic>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758385" y="91490"/>
            <a:ext cx="7038900" cy="914100"/>
          </a:xfrm>
        </p:spPr>
        <p:txBody>
          <a:bodyPr/>
          <a:p>
            <a:r>
              <a:rPr lang="en-GB">
                <a:solidFill>
                  <a:srgbClr val="FFFFFF"/>
                </a:solidFill>
                <a:sym typeface="+mn-ea"/>
              </a:rPr>
              <a:t>Diagramme de classes </a:t>
            </a:r>
            <a:endParaRPr lang="en-US"/>
          </a:p>
        </p:txBody>
      </p:sp>
      <p:pic>
        <p:nvPicPr>
          <p:cNvPr id="3" name="Picture 2" descr="CD"/>
          <p:cNvPicPr>
            <a:picLocks noChangeAspect="1"/>
          </p:cNvPicPr>
          <p:nvPr/>
        </p:nvPicPr>
        <p:blipFill>
          <a:blip r:embed="rId1"/>
          <a:stretch>
            <a:fillRect/>
          </a:stretch>
        </p:blipFill>
        <p:spPr>
          <a:xfrm>
            <a:off x="2318385" y="570865"/>
            <a:ext cx="4598035" cy="4423410"/>
          </a:xfrm>
          <a:prstGeom prst="rect">
            <a:avLst/>
          </a:prstGeom>
        </p:spPr>
      </p:pic>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758385" y="129590"/>
            <a:ext cx="7038900" cy="914100"/>
          </a:xfrm>
        </p:spPr>
        <p:txBody>
          <a:bodyPr/>
          <a:p>
            <a:r>
              <a:rPr lang="en-US"/>
              <a:t>Diagramme de séquences</a:t>
            </a:r>
            <a:endParaRPr lang="en-US"/>
          </a:p>
        </p:txBody>
      </p:sp>
      <p:pic>
        <p:nvPicPr>
          <p:cNvPr id="3" name="Picture 2" descr="sd_insription"/>
          <p:cNvPicPr>
            <a:picLocks noChangeAspect="1"/>
          </p:cNvPicPr>
          <p:nvPr/>
        </p:nvPicPr>
        <p:blipFill>
          <a:blip r:embed="rId1"/>
          <a:stretch>
            <a:fillRect/>
          </a:stretch>
        </p:blipFill>
        <p:spPr>
          <a:xfrm>
            <a:off x="423545" y="727710"/>
            <a:ext cx="8296910" cy="10057765"/>
          </a:xfrm>
          <a:prstGeom prst="rect">
            <a:avLst/>
          </a:prstGeom>
        </p:spPr>
      </p:pic>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001667 -0.003457 L -0.001667 -0.982839 " pathEditMode="relative" rAng="0" ptsTypes="">
                                      <p:cBhvr>
                                        <p:cTn id="6" dur="2000" fill="hold"/>
                                        <p:tgtEl>
                                          <p:spTgt spid="3"/>
                                        </p:tgtEl>
                                        <p:attrNameLst>
                                          <p:attrName>ppt_x</p:attrName>
                                          <p:attrName>ppt_y</p:attrName>
                                        </p:attrNameLst>
                                      </p:cBhvr>
                                      <p:rCtr x="0" y="-48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758385" y="129590"/>
            <a:ext cx="7038900" cy="914100"/>
          </a:xfrm>
        </p:spPr>
        <p:txBody>
          <a:bodyPr/>
          <a:p>
            <a:r>
              <a:rPr lang="en-US"/>
              <a:t>Diagramme de séquences</a:t>
            </a:r>
            <a:endParaRPr lang="en-US"/>
          </a:p>
        </p:txBody>
      </p:sp>
      <p:pic>
        <p:nvPicPr>
          <p:cNvPr id="3" name="Picture 2" descr="sd_auth"/>
          <p:cNvPicPr>
            <a:picLocks noChangeAspect="1"/>
          </p:cNvPicPr>
          <p:nvPr/>
        </p:nvPicPr>
        <p:blipFill>
          <a:blip r:embed="rId1"/>
          <a:stretch>
            <a:fillRect/>
          </a:stretch>
        </p:blipFill>
        <p:spPr>
          <a:xfrm>
            <a:off x="2696845" y="657860"/>
            <a:ext cx="3162300" cy="4325620"/>
          </a:xfrm>
          <a:prstGeom prst="rect">
            <a:avLst/>
          </a:prstGeom>
        </p:spPr>
      </p:pic>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758385" y="129590"/>
            <a:ext cx="7038900" cy="914100"/>
          </a:xfrm>
        </p:spPr>
        <p:txBody>
          <a:bodyPr/>
          <a:p>
            <a:r>
              <a:rPr lang="en-US"/>
              <a:t>Diagramme de séquences</a:t>
            </a:r>
            <a:endParaRPr lang="en-US"/>
          </a:p>
        </p:txBody>
      </p:sp>
      <p:pic>
        <p:nvPicPr>
          <p:cNvPr id="3" name="Picture 2" descr="soumettre"/>
          <p:cNvPicPr>
            <a:picLocks noChangeAspect="1"/>
          </p:cNvPicPr>
          <p:nvPr/>
        </p:nvPicPr>
        <p:blipFill>
          <a:blip r:embed="rId1"/>
          <a:srcRect t="47576"/>
          <a:stretch>
            <a:fillRect/>
          </a:stretch>
        </p:blipFill>
        <p:spPr>
          <a:xfrm>
            <a:off x="1468120" y="530860"/>
            <a:ext cx="5912485" cy="17336770"/>
          </a:xfrm>
          <a:prstGeom prst="rect">
            <a:avLst/>
          </a:prstGeom>
        </p:spPr>
      </p:pic>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000000 0.000000 L 0.000000 -0.761481 " pathEditMode="relative" ptsTypes="">
                                      <p:cBhvr>
                                        <p:cTn id="6" dur="2000" fill="hold"/>
                                        <p:tgtEl>
                                          <p:spTgt spid="3"/>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Plan de la présentati</a:t>
            </a:r>
            <a:r>
              <a:rPr lang="en-US" altLang="en-GB"/>
              <a:t>on</a:t>
            </a:r>
            <a:endParaRPr lang="en-US" altLang="en-GB"/>
          </a:p>
        </p:txBody>
      </p:sp>
      <p:sp>
        <p:nvSpPr>
          <p:cNvPr id="235" name="Google Shape;235;p18"/>
          <p:cNvSpPr txBox="1"/>
          <p:nvPr/>
        </p:nvSpPr>
        <p:spPr>
          <a:xfrm>
            <a:off x="1492421" y="20213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uFill>
                  <a:noFill/>
                </a:uFill>
                <a:latin typeface="Montserrat"/>
                <a:ea typeface="Montserrat"/>
                <a:cs typeface="Montserrat"/>
                <a:sym typeface="Montserrat"/>
                <a:hlinkClick r:id="rId1" action="ppaction://hlinksldjump"/>
              </a:rPr>
              <a:t>présentation </a:t>
            </a:r>
            <a:r>
              <a:rPr lang="en-US" altLang="en-GB">
                <a:solidFill>
                  <a:srgbClr val="FFFFFF"/>
                </a:solidFill>
                <a:uFill>
                  <a:noFill/>
                </a:uFill>
                <a:latin typeface="Montserrat"/>
                <a:ea typeface="Montserrat"/>
                <a:cs typeface="Montserrat"/>
                <a:sym typeface="Montserrat"/>
                <a:hlinkClick r:id="rId1" action="ppaction://hlinksldjump"/>
              </a:rPr>
              <a:t>générale</a:t>
            </a:r>
            <a:endParaRPr lang="en-US" altLang="en-GB">
              <a:solidFill>
                <a:srgbClr val="FFFFFF"/>
              </a:solidFill>
              <a:uFill>
                <a:noFill/>
              </a:uFill>
              <a:latin typeface="Montserrat"/>
              <a:ea typeface="Montserrat"/>
              <a:cs typeface="Montserrat"/>
              <a:sym typeface="Montserrat"/>
              <a:hlinkClick r:id="rId1" action="ppaction://hlinksldjump"/>
            </a:endParaRPr>
          </a:p>
        </p:txBody>
      </p:sp>
      <p:sp>
        <p:nvSpPr>
          <p:cNvPr id="236" name="Google Shape;236;p18"/>
          <p:cNvSpPr txBox="1"/>
          <p:nvPr/>
        </p:nvSpPr>
        <p:spPr>
          <a:xfrm>
            <a:off x="1495425" y="2346960"/>
            <a:ext cx="3368675" cy="32575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uFill>
                  <a:noFill/>
                </a:uFill>
                <a:latin typeface="Montserrat"/>
                <a:ea typeface="Montserrat"/>
                <a:cs typeface="Montserrat"/>
                <a:sym typeface="Montserrat"/>
                <a:hlinkClick r:id="rId2" action="ppaction://hlinksldjump"/>
              </a:rPr>
              <a:t>Etude préalable</a:t>
            </a:r>
            <a:endParaRPr lang="en-GB">
              <a:solidFill>
                <a:srgbClr val="FFFFFF"/>
              </a:solidFill>
              <a:uFill>
                <a:noFill/>
              </a:uFill>
              <a:latin typeface="Montserrat"/>
              <a:ea typeface="Montserrat"/>
              <a:cs typeface="Montserrat"/>
              <a:sym typeface="Montserrat"/>
            </a:endParaRPr>
          </a:p>
        </p:txBody>
      </p:sp>
      <p:sp>
        <p:nvSpPr>
          <p:cNvPr id="237" name="Google Shape;237;p18"/>
          <p:cNvSpPr txBox="1"/>
          <p:nvPr/>
        </p:nvSpPr>
        <p:spPr>
          <a:xfrm>
            <a:off x="1492421" y="2672376"/>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ltLang="en-GB">
                <a:solidFill>
                  <a:srgbClr val="FFFFFF"/>
                </a:solidFill>
                <a:uFill>
                  <a:noFill/>
                </a:uFill>
                <a:latin typeface="Montserrat"/>
                <a:ea typeface="Montserrat"/>
                <a:cs typeface="Montserrat"/>
                <a:sym typeface="Montserrat"/>
                <a:hlinkClick r:id="rId3" action="ppaction://hlinksldjump"/>
              </a:rPr>
              <a:t>Conception</a:t>
            </a:r>
            <a:endParaRPr lang="en-US" altLang="en-GB">
              <a:solidFill>
                <a:srgbClr val="FFFFFF"/>
              </a:solidFill>
              <a:uFill>
                <a:noFill/>
              </a:uFill>
              <a:latin typeface="Montserrat"/>
              <a:ea typeface="Montserrat"/>
              <a:cs typeface="Montserrat"/>
              <a:sym typeface="Montserrat"/>
              <a:hlinkClick r:id="rId3" action="ppaction://hlinksldjump"/>
            </a:endParaRPr>
          </a:p>
        </p:txBody>
      </p:sp>
      <p:sp>
        <p:nvSpPr>
          <p:cNvPr id="238" name="Google Shape;238;p18"/>
          <p:cNvSpPr txBox="1"/>
          <p:nvPr/>
        </p:nvSpPr>
        <p:spPr>
          <a:xfrm>
            <a:off x="1492421" y="2997877"/>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uFill>
                  <a:noFill/>
                </a:uFill>
                <a:latin typeface="Montserrat"/>
                <a:ea typeface="Montserrat"/>
                <a:cs typeface="Montserrat"/>
                <a:sym typeface="Montserrat"/>
                <a:hlinkClick r:id="rId4" action="ppaction://hlinksldjump"/>
              </a:rPr>
              <a:t>Implémentation</a:t>
            </a:r>
            <a:endParaRPr lang="en-GB">
              <a:solidFill>
                <a:srgbClr val="FFFFFF"/>
              </a:solidFill>
              <a:uFill>
                <a:noFill/>
              </a:uFill>
              <a:latin typeface="Montserrat"/>
              <a:ea typeface="Montserrat"/>
              <a:cs typeface="Montserrat"/>
              <a:sym typeface="Montserrat"/>
            </a:endParaRPr>
          </a:p>
        </p:txBody>
      </p:sp>
      <p:sp>
        <p:nvSpPr>
          <p:cNvPr id="241" name="Google Shape;241;p18"/>
          <p:cNvSpPr txBox="1"/>
          <p:nvPr/>
        </p:nvSpPr>
        <p:spPr>
          <a:xfrm>
            <a:off x="1495425" y="3407410"/>
            <a:ext cx="3277235" cy="32575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uFill>
                  <a:noFill/>
                </a:uFill>
                <a:latin typeface="Montserrat"/>
                <a:ea typeface="Montserrat"/>
                <a:cs typeface="Montserrat"/>
                <a:sym typeface="Montserrat"/>
                <a:hlinkClick r:id=""/>
              </a:rPr>
              <a:t>Présentation de quelques interfaces de l’application</a:t>
            </a:r>
            <a:endParaRPr lang="en-GB">
              <a:solidFill>
                <a:srgbClr val="FFFFFF"/>
              </a:solidFill>
              <a:uFill>
                <a:noFill/>
              </a:uFill>
              <a:latin typeface="Montserrat"/>
              <a:ea typeface="Montserrat"/>
              <a:cs typeface="Montserrat"/>
              <a:sym typeface="Montserrat"/>
            </a:endParaRPr>
          </a:p>
        </p:txBody>
      </p:sp>
      <p:sp>
        <p:nvSpPr>
          <p:cNvPr id="243" name="Google Shape;243;p18"/>
          <p:cNvSpPr txBox="1"/>
          <p:nvPr/>
        </p:nvSpPr>
        <p:spPr>
          <a:xfrm>
            <a:off x="1495606" y="3840010"/>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uFill>
                  <a:noFill/>
                </a:uFill>
                <a:latin typeface="Montserrat"/>
                <a:ea typeface="Montserrat"/>
                <a:cs typeface="Montserrat"/>
                <a:sym typeface="Montserrat"/>
                <a:hlinkClick r:id="rId5" action="ppaction://hlinksldjump"/>
              </a:rPr>
              <a:t>Conclusion et perspectives.</a:t>
            </a:r>
            <a:endParaRPr lang="en-GB">
              <a:solidFill>
                <a:srgbClr val="FFFFFF"/>
              </a:solidFill>
              <a:uFill>
                <a:noFill/>
              </a:uFill>
              <a:latin typeface="Montserrat"/>
              <a:ea typeface="Montserrat"/>
              <a:cs typeface="Montserrat"/>
              <a:sym typeface="Montserrat"/>
            </a:endParaRPr>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758385" y="129590"/>
            <a:ext cx="7038900" cy="914100"/>
          </a:xfrm>
        </p:spPr>
        <p:txBody>
          <a:bodyPr/>
          <a:p>
            <a:r>
              <a:rPr lang="en-US"/>
              <a:t>Diagramme de séquences</a:t>
            </a:r>
            <a:endParaRPr lang="en-US"/>
          </a:p>
        </p:txBody>
      </p:sp>
      <p:pic>
        <p:nvPicPr>
          <p:cNvPr id="3" name="Picture 2" descr="soumettre"/>
          <p:cNvPicPr>
            <a:picLocks noChangeAspect="1"/>
          </p:cNvPicPr>
          <p:nvPr/>
        </p:nvPicPr>
        <p:blipFill>
          <a:blip r:embed="rId1"/>
          <a:srcRect t="69696"/>
          <a:stretch>
            <a:fillRect/>
          </a:stretch>
        </p:blipFill>
        <p:spPr>
          <a:xfrm>
            <a:off x="1615440" y="576580"/>
            <a:ext cx="5912485" cy="10021570"/>
          </a:xfrm>
          <a:prstGeom prst="rect">
            <a:avLst/>
          </a:prstGeom>
        </p:spPr>
      </p:pic>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005000 0.124815 L -0.006597 -1.033704 " pathEditMode="relative" rAng="0" ptsTypes="">
                                      <p:cBhvr>
                                        <p:cTn id="6" dur="2000" fill="hold"/>
                                        <p:tgtEl>
                                          <p:spTgt spid="3"/>
                                        </p:tgtEl>
                                        <p:attrNameLst>
                                          <p:attrName>ppt_x</p:attrName>
                                          <p:attrName>ppt_y</p:attrName>
                                        </p:attrNameLst>
                                      </p:cBhvr>
                                      <p:rCtr x="1" y="-57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617855" y="1997710"/>
            <a:ext cx="6519545" cy="1148715"/>
          </a:xfrm>
        </p:spPr>
        <p:txBody>
          <a:bodyPr/>
          <a:p>
            <a:r>
              <a:rPr lang="en-US" altLang="en-US" sz="6000">
                <a:latin typeface="Raleway" panose="020B0603030101060003" charset="0"/>
                <a:cs typeface="Raleway" panose="020B0603030101060003" charset="0"/>
              </a:rPr>
              <a:t>Implémentation et réalisation</a:t>
            </a:r>
            <a:endParaRPr lang="en-US" altLang="en-US" sz="6000">
              <a:latin typeface="Raleway" panose="020B0603030101060003" charset="0"/>
              <a:cs typeface="Raleway" panose="020B0603030101060003" charset="0"/>
            </a:endParaRPr>
          </a:p>
        </p:txBody>
      </p:sp>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 name="Rounded Rectangle 15"/>
          <p:cNvSpPr/>
          <p:nvPr/>
        </p:nvSpPr>
        <p:spPr>
          <a:xfrm>
            <a:off x="791210" y="1388745"/>
            <a:ext cx="7660005" cy="3421380"/>
          </a:xfrm>
          <a:prstGeom prst="roundRect">
            <a:avLst>
              <a:gd name="adj" fmla="val 5676"/>
            </a:avLst>
          </a:prstGeom>
          <a:gradFill>
            <a:gsLst>
              <a:gs pos="0">
                <a:schemeClr val="accent1">
                  <a:lumMod val="5000"/>
                  <a:lumOff val="95000"/>
                  <a:alpha val="13000"/>
                </a:schemeClr>
              </a:gs>
              <a:gs pos="52000">
                <a:srgbClr val="002060">
                  <a:alpha val="52000"/>
                  <a:lumMod val="32000"/>
                </a:srgbClr>
              </a:gs>
            </a:gsLst>
            <a:lin ang="696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 name="Title 1"/>
          <p:cNvSpPr/>
          <p:nvPr>
            <p:ph type="title"/>
          </p:nvPr>
        </p:nvSpPr>
        <p:spPr>
          <a:xfrm>
            <a:off x="1297305" y="393700"/>
            <a:ext cx="7153910" cy="914400"/>
          </a:xfrm>
        </p:spPr>
        <p:txBody>
          <a:bodyPr/>
          <a:p>
            <a:r>
              <a:rPr lang="en-US">
                <a:sym typeface="+mn-ea"/>
              </a:rPr>
              <a:t>Choix des langages de développement </a:t>
            </a:r>
            <a:r>
              <a:rPr lang="en-US" altLang="en-US">
                <a:sym typeface="+mn-ea"/>
              </a:rPr>
              <a:t>et SGBD</a:t>
            </a:r>
            <a:endParaRPr lang="en-US"/>
          </a:p>
        </p:txBody>
      </p:sp>
      <p:sp>
        <p:nvSpPr>
          <p:cNvPr id="9" name="Text Placeholder 8"/>
          <p:cNvSpPr/>
          <p:nvPr>
            <p:ph type="body" idx="1"/>
          </p:nvPr>
        </p:nvSpPr>
        <p:spPr>
          <a:xfrm>
            <a:off x="2829560" y="1725930"/>
            <a:ext cx="4318635" cy="687705"/>
          </a:xfrm>
        </p:spPr>
        <p:txBody>
          <a:bodyPr/>
          <a:p>
            <a:pPr marL="146050" indent="0">
              <a:buNone/>
            </a:pPr>
            <a:r>
              <a:rPr lang="en-US" sz="1400" b="1">
                <a:solidFill>
                  <a:schemeClr val="bg2"/>
                </a:solidFill>
                <a:effectLst>
                  <a:innerShdw blurRad="63500" dist="50800" dir="13500000">
                    <a:srgbClr val="000000">
                      <a:alpha val="50000"/>
                    </a:srgbClr>
                  </a:innerShdw>
                </a:effectLst>
              </a:rPr>
              <a:t>Java </a:t>
            </a:r>
            <a:r>
              <a:rPr lang="en-US"/>
              <a:t>est un langage de programmation informatique orienté objet.</a:t>
            </a:r>
            <a:endParaRPr lang="en-US"/>
          </a:p>
        </p:txBody>
      </p:sp>
      <p:pic>
        <p:nvPicPr>
          <p:cNvPr id="11" name="Picture 10" descr="java-logo-png-transparent"/>
          <p:cNvPicPr>
            <a:picLocks noChangeAspect="1"/>
          </p:cNvPicPr>
          <p:nvPr/>
        </p:nvPicPr>
        <p:blipFill>
          <a:blip r:embed="rId1"/>
          <a:stretch>
            <a:fillRect/>
          </a:stretch>
        </p:blipFill>
        <p:spPr>
          <a:xfrm>
            <a:off x="1941830" y="1454150"/>
            <a:ext cx="1045845" cy="1045845"/>
          </a:xfrm>
          <a:prstGeom prst="rect">
            <a:avLst/>
          </a:prstGeom>
        </p:spPr>
      </p:pic>
      <p:pic>
        <p:nvPicPr>
          <p:cNvPr id="12" name="Picture 11" descr="28968"/>
          <p:cNvPicPr>
            <a:picLocks noChangeAspect="1"/>
          </p:cNvPicPr>
          <p:nvPr/>
        </p:nvPicPr>
        <p:blipFill>
          <a:blip r:embed="rId2">
            <a:grayscl/>
            <a:lum bright="100000" contrast="-52000"/>
          </a:blip>
          <a:stretch>
            <a:fillRect/>
          </a:stretch>
        </p:blipFill>
        <p:spPr>
          <a:xfrm>
            <a:off x="2150745" y="2713990"/>
            <a:ext cx="695960" cy="695960"/>
          </a:xfrm>
          <a:prstGeom prst="rect">
            <a:avLst/>
          </a:prstGeom>
        </p:spPr>
      </p:pic>
      <p:sp>
        <p:nvSpPr>
          <p:cNvPr id="13" name="Text Placeholder 8"/>
          <p:cNvSpPr/>
          <p:nvPr/>
        </p:nvSpPr>
        <p:spPr>
          <a:xfrm>
            <a:off x="2846705" y="2659380"/>
            <a:ext cx="4318635" cy="68770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Lato" panose="020F0602020204030203"/>
              <a:buChar char="●"/>
              <a:defRPr sz="1300" b="0" i="0" u="none" strike="noStrike" cap="none">
                <a:solidFill>
                  <a:schemeClr val="dk2"/>
                </a:solidFill>
                <a:latin typeface="Lato" panose="020F0602020204030203"/>
                <a:ea typeface="Lato" panose="020F0602020204030203"/>
                <a:cs typeface="Lato" panose="020F0602020204030203"/>
                <a:sym typeface="Lato" panose="020F0602020204030203"/>
              </a:defRPr>
            </a:lvl1pPr>
            <a:lvl2pPr marL="914400" marR="0" lvl="1"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2pPr>
            <a:lvl3pPr marL="1371600" marR="0" lvl="2"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3pPr>
            <a:lvl4pPr marL="1828800" marR="0" lvl="3"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4pPr>
            <a:lvl5pPr marL="2286000" marR="0" lvl="4"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5pPr>
            <a:lvl6pPr marL="2743200" marR="0" lvl="5"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6pPr>
            <a:lvl7pPr marL="3200400" marR="0" lvl="6"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7pPr>
            <a:lvl8pPr marL="3657600" marR="0" lvl="7"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8pPr>
            <a:lvl9pPr marL="4114800" marR="0" lvl="8" indent="-298450" algn="l" rtl="0">
              <a:lnSpc>
                <a:spcPct val="115000"/>
              </a:lnSpc>
              <a:spcBef>
                <a:spcPts val="1600"/>
              </a:spcBef>
              <a:spcAft>
                <a:spcPts val="160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9pPr>
          </a:lstStyle>
          <a:p>
            <a:pPr marL="146050" indent="0">
              <a:buNone/>
            </a:pPr>
            <a:r>
              <a:rPr lang="en-US" sz="1400" b="1">
                <a:solidFill>
                  <a:schemeClr val="bg2"/>
                </a:solidFill>
                <a:effectLst>
                  <a:innerShdw blurRad="63500" dist="50800" dir="13500000">
                    <a:srgbClr val="000000">
                      <a:alpha val="50000"/>
                    </a:srgbClr>
                  </a:innerShdw>
                </a:effectLst>
              </a:rPr>
              <a:t>JSP </a:t>
            </a:r>
            <a:r>
              <a:rPr lang="en-US"/>
              <a:t>est l’acronyme de Java Server Page. C’est une technologie java qui permet la génération des pages web dynamiques.</a:t>
            </a:r>
            <a:endParaRPr lang="en-US"/>
          </a:p>
        </p:txBody>
      </p:sp>
      <p:pic>
        <p:nvPicPr>
          <p:cNvPr id="14" name="Picture 13" descr="logo-javascript-png-html-code-allows-to-embed-javascript-logo-in-your-website-587"/>
          <p:cNvPicPr>
            <a:picLocks noChangeAspect="1"/>
          </p:cNvPicPr>
          <p:nvPr/>
        </p:nvPicPr>
        <p:blipFill>
          <a:blip r:embed="rId3"/>
          <a:stretch>
            <a:fillRect/>
          </a:stretch>
        </p:blipFill>
        <p:spPr>
          <a:xfrm>
            <a:off x="1686560" y="3689350"/>
            <a:ext cx="1603375" cy="902335"/>
          </a:xfrm>
          <a:prstGeom prst="rect">
            <a:avLst/>
          </a:prstGeom>
        </p:spPr>
      </p:pic>
      <p:sp>
        <p:nvSpPr>
          <p:cNvPr id="15" name="Text Placeholder 8"/>
          <p:cNvSpPr/>
          <p:nvPr/>
        </p:nvSpPr>
        <p:spPr>
          <a:xfrm>
            <a:off x="2846705" y="3689350"/>
            <a:ext cx="4805045" cy="72898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Lato" panose="020F0602020204030203"/>
              <a:buChar char="●"/>
              <a:defRPr sz="1300" b="0" i="0" u="none" strike="noStrike" cap="none">
                <a:solidFill>
                  <a:schemeClr val="dk2"/>
                </a:solidFill>
                <a:latin typeface="Lato" panose="020F0602020204030203"/>
                <a:ea typeface="Lato" panose="020F0602020204030203"/>
                <a:cs typeface="Lato" panose="020F0602020204030203"/>
                <a:sym typeface="Lato" panose="020F0602020204030203"/>
              </a:defRPr>
            </a:lvl1pPr>
            <a:lvl2pPr marL="914400" marR="0" lvl="1"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2pPr>
            <a:lvl3pPr marL="1371600" marR="0" lvl="2"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3pPr>
            <a:lvl4pPr marL="1828800" marR="0" lvl="3"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4pPr>
            <a:lvl5pPr marL="2286000" marR="0" lvl="4"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5pPr>
            <a:lvl6pPr marL="2743200" marR="0" lvl="5"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6pPr>
            <a:lvl7pPr marL="3200400" marR="0" lvl="6"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7pPr>
            <a:lvl8pPr marL="3657600" marR="0" lvl="7"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8pPr>
            <a:lvl9pPr marL="4114800" marR="0" lvl="8" indent="-298450" algn="l" rtl="0">
              <a:lnSpc>
                <a:spcPct val="115000"/>
              </a:lnSpc>
              <a:spcBef>
                <a:spcPts val="1600"/>
              </a:spcBef>
              <a:spcAft>
                <a:spcPts val="160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9pPr>
          </a:lstStyle>
          <a:p>
            <a:pPr marL="146050" indent="0">
              <a:buNone/>
            </a:pPr>
            <a:r>
              <a:rPr lang="en-US" altLang="en-US" sz="1400" b="1">
                <a:solidFill>
                  <a:schemeClr val="bg2"/>
                </a:solidFill>
                <a:effectLst>
                  <a:innerShdw blurRad="63500" dist="50800" dir="13500000">
                    <a:srgbClr val="000000">
                      <a:alpha val="50000"/>
                    </a:srgbClr>
                  </a:innerShdw>
                </a:effectLst>
              </a:rPr>
              <a:t>JavaScript</a:t>
            </a:r>
            <a:r>
              <a:rPr lang="en-US" altLang="en-US">
                <a:solidFill>
                  <a:schemeClr val="bg2"/>
                </a:solidFill>
                <a:effectLst>
                  <a:innerShdw blurRad="63500" dist="50800" dir="13500000">
                    <a:srgbClr val="000000">
                      <a:alpha val="50000"/>
                    </a:srgbClr>
                  </a:innerShdw>
                </a:effectLst>
              </a:rPr>
              <a:t> </a:t>
            </a:r>
            <a:r>
              <a:rPr lang="en-US"/>
              <a:t>langage de script orienté objet . A l'opposé </a:t>
            </a:r>
            <a:r>
              <a:rPr lang="en-US" altLang="en-US"/>
              <a:t>des</a:t>
            </a:r>
            <a:r>
              <a:rPr lang="en-US"/>
              <a:t> langages serveurs Javascript est exécuté sur l'ordinateur de l'internaute par le navigateur lui-même. 	</a:t>
            </a:r>
            <a:endParaRPr lang="en-US"/>
          </a:p>
        </p:txBody>
      </p: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 name="Rounded Rectangle 15"/>
          <p:cNvSpPr/>
          <p:nvPr/>
        </p:nvSpPr>
        <p:spPr>
          <a:xfrm>
            <a:off x="799465" y="1395730"/>
            <a:ext cx="7660005" cy="3421380"/>
          </a:xfrm>
          <a:prstGeom prst="roundRect">
            <a:avLst>
              <a:gd name="adj" fmla="val 5676"/>
            </a:avLst>
          </a:prstGeom>
          <a:gradFill>
            <a:gsLst>
              <a:gs pos="0">
                <a:schemeClr val="accent1">
                  <a:lumMod val="5000"/>
                  <a:lumOff val="95000"/>
                  <a:alpha val="13000"/>
                </a:schemeClr>
              </a:gs>
              <a:gs pos="52000">
                <a:srgbClr val="002060">
                  <a:alpha val="52000"/>
                  <a:lumMod val="32000"/>
                </a:srgbClr>
              </a:gs>
            </a:gsLst>
            <a:lin ang="696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 name="Title 1"/>
          <p:cNvSpPr/>
          <p:nvPr>
            <p:ph type="title"/>
          </p:nvPr>
        </p:nvSpPr>
        <p:spPr>
          <a:xfrm>
            <a:off x="1297305" y="393700"/>
            <a:ext cx="7473315" cy="914400"/>
          </a:xfrm>
        </p:spPr>
        <p:txBody>
          <a:bodyPr/>
          <a:p>
            <a:r>
              <a:rPr lang="en-US">
                <a:sym typeface="+mn-ea"/>
              </a:rPr>
              <a:t>Choix des Outils de développement</a:t>
            </a:r>
            <a:endParaRPr lang="en-US" altLang="en-US"/>
          </a:p>
        </p:txBody>
      </p:sp>
      <p:sp>
        <p:nvSpPr>
          <p:cNvPr id="9" name="Text Placeholder 8"/>
          <p:cNvSpPr/>
          <p:nvPr>
            <p:ph type="body" idx="1"/>
          </p:nvPr>
        </p:nvSpPr>
        <p:spPr>
          <a:xfrm>
            <a:off x="2829560" y="1725930"/>
            <a:ext cx="4318635" cy="687705"/>
          </a:xfrm>
        </p:spPr>
        <p:txBody>
          <a:bodyPr/>
          <a:p>
            <a:pPr marL="146050" indent="0">
              <a:buNone/>
            </a:pPr>
            <a:r>
              <a:rPr lang="en-US" sz="1400" b="1">
                <a:ln>
                  <a:solidFill>
                    <a:schemeClr val="bg1">
                      <a:lumMod val="75000"/>
                    </a:schemeClr>
                  </a:solidFill>
                </a:ln>
                <a:solidFill>
                  <a:schemeClr val="bg2"/>
                </a:solidFill>
                <a:effectLst>
                  <a:innerShdw blurRad="63500" dist="50800" dir="13500000">
                    <a:srgbClr val="000000">
                      <a:alpha val="50000"/>
                    </a:srgbClr>
                  </a:innerShdw>
                </a:effectLst>
              </a:rPr>
              <a:t>Intellij IDEA </a:t>
            </a:r>
            <a:r>
              <a:rPr lang="en-US" altLang="en-US" sz="1400" b="1">
                <a:ln>
                  <a:solidFill>
                    <a:schemeClr val="bg1">
                      <a:lumMod val="75000"/>
                    </a:schemeClr>
                  </a:solidFill>
                </a:ln>
                <a:solidFill>
                  <a:schemeClr val="bg2"/>
                </a:solidFill>
                <a:effectLst>
                  <a:innerShdw blurRad="63500" dist="50800" dir="13500000">
                    <a:srgbClr val="000000">
                      <a:alpha val="50000"/>
                    </a:srgbClr>
                  </a:innerShdw>
                </a:effectLst>
              </a:rPr>
              <a:t>Ultimate</a:t>
            </a:r>
            <a:endParaRPr lang="en-US" altLang="en-US"/>
          </a:p>
          <a:p>
            <a:pPr marL="146050" indent="0">
              <a:buNone/>
            </a:pPr>
            <a:r>
              <a:rPr lang="en-US"/>
              <a:t>environnement de développement intégré (EDI),</a:t>
            </a:r>
            <a:endParaRPr lang="en-US"/>
          </a:p>
          <a:p>
            <a:pPr marL="146050" indent="0">
              <a:buNone/>
            </a:pPr>
            <a:endParaRPr lang="en-US"/>
          </a:p>
        </p:txBody>
      </p:sp>
      <p:pic>
        <p:nvPicPr>
          <p:cNvPr id="11" name="Picture 10" descr="/home/oussama/Downloads/IntelliJ_IDEA_Logo.svg.pngIntelliJ_IDEA_Logo.svg"/>
          <p:cNvPicPr>
            <a:picLocks noChangeAspect="1"/>
          </p:cNvPicPr>
          <p:nvPr/>
        </p:nvPicPr>
        <p:blipFill>
          <a:blip r:embed="rId1"/>
          <a:srcRect/>
          <a:stretch>
            <a:fillRect/>
          </a:stretch>
        </p:blipFill>
        <p:spPr>
          <a:xfrm>
            <a:off x="1926590" y="1553210"/>
            <a:ext cx="887730" cy="887730"/>
          </a:xfrm>
          <a:prstGeom prst="rect">
            <a:avLst/>
          </a:prstGeom>
        </p:spPr>
      </p:pic>
      <p:pic>
        <p:nvPicPr>
          <p:cNvPr id="12" name="Picture 11" descr="/home/oussama/Downloads/tomcat.pngtomcat"/>
          <p:cNvPicPr>
            <a:picLocks noChangeAspect="1"/>
          </p:cNvPicPr>
          <p:nvPr/>
        </p:nvPicPr>
        <p:blipFill>
          <a:blip r:embed="rId2">
            <a:lum bright="-6000"/>
          </a:blip>
          <a:srcRect/>
          <a:stretch>
            <a:fillRect/>
          </a:stretch>
        </p:blipFill>
        <p:spPr>
          <a:xfrm>
            <a:off x="1906905" y="2781300"/>
            <a:ext cx="913130" cy="650875"/>
          </a:xfrm>
          <a:prstGeom prst="rect">
            <a:avLst/>
          </a:prstGeom>
        </p:spPr>
      </p:pic>
      <p:sp>
        <p:nvSpPr>
          <p:cNvPr id="13" name="Text Placeholder 8"/>
          <p:cNvSpPr/>
          <p:nvPr/>
        </p:nvSpPr>
        <p:spPr>
          <a:xfrm>
            <a:off x="2846705" y="2707640"/>
            <a:ext cx="4318635" cy="687705"/>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Lato" panose="020F0602020204030203"/>
              <a:buChar char="●"/>
              <a:defRPr sz="1300" b="0" i="0" u="none" strike="noStrike" cap="none">
                <a:solidFill>
                  <a:schemeClr val="dk2"/>
                </a:solidFill>
                <a:latin typeface="Lato" panose="020F0602020204030203"/>
                <a:ea typeface="Lato" panose="020F0602020204030203"/>
                <a:cs typeface="Lato" panose="020F0602020204030203"/>
                <a:sym typeface="Lato" panose="020F0602020204030203"/>
              </a:defRPr>
            </a:lvl1pPr>
            <a:lvl2pPr marL="914400" marR="0" lvl="1"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2pPr>
            <a:lvl3pPr marL="1371600" marR="0" lvl="2"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3pPr>
            <a:lvl4pPr marL="1828800" marR="0" lvl="3"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4pPr>
            <a:lvl5pPr marL="2286000" marR="0" lvl="4"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5pPr>
            <a:lvl6pPr marL="2743200" marR="0" lvl="5"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6pPr>
            <a:lvl7pPr marL="3200400" marR="0" lvl="6"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7pPr>
            <a:lvl8pPr marL="3657600" marR="0" lvl="7"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8pPr>
            <a:lvl9pPr marL="4114800" marR="0" lvl="8" indent="-298450" algn="l" rtl="0">
              <a:lnSpc>
                <a:spcPct val="115000"/>
              </a:lnSpc>
              <a:spcBef>
                <a:spcPts val="1600"/>
              </a:spcBef>
              <a:spcAft>
                <a:spcPts val="160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9pPr>
          </a:lstStyle>
          <a:p>
            <a:pPr marL="146050" indent="0">
              <a:buNone/>
            </a:pPr>
            <a:r>
              <a:rPr lang="en-US" sz="1400" b="1">
                <a:ln>
                  <a:solidFill>
                    <a:schemeClr val="bg1">
                      <a:lumMod val="75000"/>
                    </a:schemeClr>
                  </a:solidFill>
                </a:ln>
                <a:solidFill>
                  <a:schemeClr val="bg2"/>
                </a:solidFill>
                <a:effectLst>
                  <a:innerShdw blurRad="63500" dist="50800" dir="13500000">
                    <a:srgbClr val="000000">
                      <a:alpha val="50000"/>
                    </a:srgbClr>
                  </a:innerShdw>
                </a:effectLst>
              </a:rPr>
              <a:t>Le serveur Tomcat</a:t>
            </a:r>
            <a:endParaRPr lang="en-US"/>
          </a:p>
          <a:p>
            <a:pPr marL="146050" indent="0">
              <a:buNone/>
            </a:pPr>
            <a:r>
              <a:rPr lang="en-US"/>
              <a:t>containeur de servlet avec un environnement JSP</a:t>
            </a:r>
            <a:endParaRPr lang="en-US"/>
          </a:p>
        </p:txBody>
      </p:sp>
      <p:pic>
        <p:nvPicPr>
          <p:cNvPr id="14" name="Picture 13" descr="/home/oussama/Downloads/Mariadb-seal-browntext.svg.pngMariadb-seal-browntext.svg"/>
          <p:cNvPicPr>
            <a:picLocks noChangeAspect="1"/>
          </p:cNvPicPr>
          <p:nvPr/>
        </p:nvPicPr>
        <p:blipFill>
          <a:blip r:embed="rId3"/>
          <a:srcRect/>
          <a:stretch>
            <a:fillRect/>
          </a:stretch>
        </p:blipFill>
        <p:spPr>
          <a:xfrm>
            <a:off x="1550035" y="3836035"/>
            <a:ext cx="1339850" cy="416560"/>
          </a:xfrm>
          <a:prstGeom prst="rect">
            <a:avLst/>
          </a:prstGeom>
        </p:spPr>
      </p:pic>
      <p:sp>
        <p:nvSpPr>
          <p:cNvPr id="15" name="Text Placeholder 8"/>
          <p:cNvSpPr/>
          <p:nvPr/>
        </p:nvSpPr>
        <p:spPr>
          <a:xfrm>
            <a:off x="2846705" y="3689350"/>
            <a:ext cx="4805045" cy="72898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Lato" panose="020F0602020204030203"/>
              <a:buChar char="●"/>
              <a:defRPr sz="1300" b="0" i="0" u="none" strike="noStrike" cap="none">
                <a:solidFill>
                  <a:schemeClr val="dk2"/>
                </a:solidFill>
                <a:latin typeface="Lato" panose="020F0602020204030203"/>
                <a:ea typeface="Lato" panose="020F0602020204030203"/>
                <a:cs typeface="Lato" panose="020F0602020204030203"/>
                <a:sym typeface="Lato" panose="020F0602020204030203"/>
              </a:defRPr>
            </a:lvl1pPr>
            <a:lvl2pPr marL="914400" marR="0" lvl="1"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2pPr>
            <a:lvl3pPr marL="1371600" marR="0" lvl="2"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3pPr>
            <a:lvl4pPr marL="1828800" marR="0" lvl="3"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4pPr>
            <a:lvl5pPr marL="2286000" marR="0" lvl="4"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5pPr>
            <a:lvl6pPr marL="2743200" marR="0" lvl="5"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6pPr>
            <a:lvl7pPr marL="3200400" marR="0" lvl="6"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7pPr>
            <a:lvl8pPr marL="3657600" marR="0" lvl="7" indent="-298450" algn="l" rtl="0">
              <a:lnSpc>
                <a:spcPct val="115000"/>
              </a:lnSpc>
              <a:spcBef>
                <a:spcPts val="1600"/>
              </a:spcBef>
              <a:spcAft>
                <a:spcPts val="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8pPr>
            <a:lvl9pPr marL="4114800" marR="0" lvl="8" indent="-298450" algn="l" rtl="0">
              <a:lnSpc>
                <a:spcPct val="115000"/>
              </a:lnSpc>
              <a:spcBef>
                <a:spcPts val="1600"/>
              </a:spcBef>
              <a:spcAft>
                <a:spcPts val="1600"/>
              </a:spcAft>
              <a:buClr>
                <a:schemeClr val="dk2"/>
              </a:buClr>
              <a:buSzPts val="1100"/>
              <a:buFont typeface="Lato" panose="020F0602020204030203"/>
              <a:buChar char="■"/>
              <a:defRPr sz="1100" b="0" i="0" u="none" strike="noStrike" cap="none">
                <a:solidFill>
                  <a:schemeClr val="dk2"/>
                </a:solidFill>
                <a:latin typeface="Lato" panose="020F0602020204030203"/>
                <a:ea typeface="Lato" panose="020F0602020204030203"/>
                <a:cs typeface="Lato" panose="020F0602020204030203"/>
                <a:sym typeface="Lato" panose="020F0602020204030203"/>
              </a:defRPr>
            </a:lvl9pPr>
          </a:lstStyle>
          <a:p>
            <a:pPr marL="146050" indent="0">
              <a:buNone/>
            </a:pPr>
            <a:r>
              <a:rPr lang="en-US" altLang="en-US" sz="1400" b="1">
                <a:ln>
                  <a:solidFill>
                    <a:schemeClr val="bg1">
                      <a:lumMod val="75000"/>
                    </a:schemeClr>
                  </a:solidFill>
                </a:ln>
                <a:solidFill>
                  <a:schemeClr val="bg2"/>
                </a:solidFill>
                <a:effectLst>
                  <a:innerShdw blurRad="63500" dist="50800" dir="13500000">
                    <a:srgbClr val="000000">
                      <a:alpha val="50000"/>
                    </a:srgbClr>
                  </a:innerShdw>
                </a:effectLst>
              </a:rPr>
              <a:t>MariaDB </a:t>
            </a:r>
            <a:endParaRPr lang="en-US" altLang="en-US"/>
          </a:p>
          <a:p>
            <a:pPr marL="146050" indent="0">
              <a:buNone/>
            </a:pPr>
            <a:r>
              <a:rPr lang="en-US"/>
              <a:t>système de gestion de base de données (SGBD) en langage SQL,	</a:t>
            </a:r>
            <a:endParaRPr lang="en-US"/>
          </a:p>
        </p:txBody>
      </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224790" y="1997710"/>
            <a:ext cx="6519545" cy="1148715"/>
          </a:xfrm>
        </p:spPr>
        <p:txBody>
          <a:bodyPr/>
          <a:p>
            <a:r>
              <a:rPr lang="en-US" altLang="en-US" sz="4000">
                <a:latin typeface="Raleway" panose="020B0603030101060003" charset="0"/>
                <a:cs typeface="Raleway" panose="020B0603030101060003" charset="0"/>
              </a:rPr>
              <a:t>Présentation de quelques interfaces de l’application</a:t>
            </a:r>
            <a:endParaRPr lang="en-US" altLang="en-US" sz="4000">
              <a:latin typeface="Raleway" panose="020B0603030101060003" charset="0"/>
              <a:cs typeface="Raleway" panose="020B0603030101060003" charset="0"/>
            </a:endParaRPr>
          </a:p>
        </p:txBody>
      </p: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436" name="Shape 436"/>
        <p:cNvGrpSpPr/>
        <p:nvPr/>
      </p:nvGrpSpPr>
      <p:grpSpPr>
        <a:xfrm>
          <a:off x="0" y="0"/>
          <a:ext cx="0" cy="0"/>
          <a:chOff x="0" y="0"/>
          <a:chExt cx="0" cy="0"/>
        </a:xfrm>
      </p:grpSpPr>
      <p:grpSp>
        <p:nvGrpSpPr>
          <p:cNvPr id="440" name="Google Shape;440;p26"/>
          <p:cNvGrpSpPr/>
          <p:nvPr/>
        </p:nvGrpSpPr>
        <p:grpSpPr>
          <a:xfrm>
            <a:off x="1917700" y="853440"/>
            <a:ext cx="5326380" cy="3985260"/>
            <a:chOff x="3553042" y="1657806"/>
            <a:chExt cx="3461100" cy="2671532"/>
          </a:xfrm>
        </p:grpSpPr>
        <p:sp>
          <p:nvSpPr>
            <p:cNvPr id="441" name="Google Shape;441;p2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6"/>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6"/>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2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26"/>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2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6"/>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49" name="Google Shape;449;p26" descr="/home/oussama/Desktop/sc_pfeV2/305.png305"/>
          <p:cNvPicPr preferRelativeResize="0">
            <a:picLocks noChangeAspect="1"/>
          </p:cNvPicPr>
          <p:nvPr/>
        </p:nvPicPr>
        <p:blipFill rotWithShape="1">
          <a:blip r:embed="rId1"/>
          <a:srcRect r="301"/>
          <a:stretch>
            <a:fillRect/>
          </a:stretch>
        </p:blipFill>
        <p:spPr>
          <a:xfrm>
            <a:off x="2023745" y="932815"/>
            <a:ext cx="5094605" cy="2846070"/>
          </a:xfrm>
          <a:prstGeom prst="rect">
            <a:avLst/>
          </a:prstGeom>
          <a:noFill/>
          <a:ln>
            <a:noFill/>
          </a:ln>
          <a:effectLst>
            <a:innerShdw blurRad="88900">
              <a:prstClr val="black">
                <a:alpha val="68000"/>
              </a:prstClr>
            </a:innerShdw>
          </a:effectLst>
        </p:spPr>
      </p:pic>
      <p:sp>
        <p:nvSpPr>
          <p:cNvPr id="3" name="Title 1"/>
          <p:cNvSpPr/>
          <p:nvPr/>
        </p:nvSpPr>
        <p:spPr>
          <a:xfrm>
            <a:off x="2927350" y="121920"/>
            <a:ext cx="3178175" cy="6400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r>
              <a:rPr lang="en-US"/>
              <a:t>Interface d</a:t>
            </a:r>
            <a:r>
              <a:rPr lang="en-US">
                <a:solidFill>
                  <a:schemeClr val="bg2">
                    <a:lumMod val="25000"/>
                  </a:schemeClr>
                </a:solidFill>
                <a:effectLst>
                  <a:outerShdw blurRad="50800" dist="38100" dir="5400000" algn="t" rotWithShape="0">
                    <a:prstClr val="black">
                      <a:alpha val="40000"/>
                    </a:prstClr>
                  </a:outerShdw>
                </a:effectLst>
              </a:rPr>
              <a:t>'accueil </a:t>
            </a:r>
            <a:endParaRPr lang="en-US">
              <a:solidFill>
                <a:schemeClr val="bg2">
                  <a:lumMod val="25000"/>
                </a:schemeClr>
              </a:solidFill>
              <a:effectLst>
                <a:outerShdw blurRad="50800" dist="38100" dir="5400000" algn="t" rotWithShape="0">
                  <a:prstClr val="black">
                    <a:alpha val="40000"/>
                  </a:prstClr>
                </a:outerShdw>
              </a:effectLst>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0"/>
                                        </p:tgtEl>
                                        <p:attrNameLst>
                                          <p:attrName>style.visibility</p:attrName>
                                        </p:attrNameLst>
                                      </p:cBhvr>
                                      <p:to>
                                        <p:strVal val="visible"/>
                                      </p:to>
                                    </p:set>
                                    <p:animEffect transition="in" filter="fade">
                                      <p:cBhvr>
                                        <p:cTn id="7" dur="500"/>
                                        <p:tgtEl>
                                          <p:spTgt spid="440"/>
                                        </p:tgtEl>
                                      </p:cBhvr>
                                    </p:animEffect>
                                  </p:childTnLst>
                                </p:cTn>
                              </p:par>
                              <p:par>
                                <p:cTn id="8" presetID="10" presetClass="entr" presetSubtype="0" fill="hold" nodeType="withEffect">
                                  <p:stCondLst>
                                    <p:cond delay="0"/>
                                  </p:stCondLst>
                                  <p:childTnLst>
                                    <p:set>
                                      <p:cBhvr>
                                        <p:cTn id="9" dur="1" fill="hold">
                                          <p:stCondLst>
                                            <p:cond delay="0"/>
                                          </p:stCondLst>
                                        </p:cTn>
                                        <p:tgtEl>
                                          <p:spTgt spid="449"/>
                                        </p:tgtEl>
                                        <p:attrNameLst>
                                          <p:attrName>style.visibility</p:attrName>
                                        </p:attrNameLst>
                                      </p:cBhvr>
                                      <p:to>
                                        <p:strVal val="visible"/>
                                      </p:to>
                                    </p:set>
                                    <p:animEffect transition="in" filter="fade">
                                      <p:cBhvr>
                                        <p:cTn id="10" dur="500"/>
                                        <p:tgtEl>
                                          <p:spTgt spid="449"/>
                                        </p:tgtEl>
                                      </p:cBhvr>
                                    </p:animEffect>
                                  </p:childTnLst>
                                </p:cTn>
                              </p:par>
                            </p:childTnLst>
                          </p:cTn>
                        </p:par>
                      </p:childTnLst>
                    </p:cTn>
                  </p:par>
                  <p:par>
                    <p:cTn id="11" fill="hold">
                      <p:stCondLst>
                        <p:cond delay="indefinite"/>
                      </p:stCondLst>
                      <p:childTnLst>
                        <p:par>
                          <p:cTn id="12" fill="hold">
                            <p:stCondLst>
                              <p:cond delay="0"/>
                            </p:stCondLst>
                            <p:childTnLst>
                              <p:par>
                                <p:cTn id="13" presetID="11" presetClass="entr" presetSubtype="0" fill="hold" nodeType="clickEffect">
                                  <p:stCondLst>
                                    <p:cond delay="0"/>
                                  </p:stCondLst>
                                  <p:childTnLst>
                                    <p:set>
                                      <p:cBhvr>
                                        <p:cTn id="14" dur="1000">
                                          <p:stCondLst>
                                            <p:cond delay="0"/>
                                          </p:stCondLst>
                                        </p:cTn>
                                        <p:tgtEl>
                                          <p:spTgt spid="4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436" name="Shape 436"/>
        <p:cNvGrpSpPr/>
        <p:nvPr/>
      </p:nvGrpSpPr>
      <p:grpSpPr>
        <a:xfrm>
          <a:off x="0" y="0"/>
          <a:ext cx="0" cy="0"/>
          <a:chOff x="0" y="0"/>
          <a:chExt cx="0" cy="0"/>
        </a:xfrm>
      </p:grpSpPr>
      <p:grpSp>
        <p:nvGrpSpPr>
          <p:cNvPr id="440" name="Google Shape;440;p26"/>
          <p:cNvGrpSpPr/>
          <p:nvPr/>
        </p:nvGrpSpPr>
        <p:grpSpPr>
          <a:xfrm>
            <a:off x="1917700" y="1127125"/>
            <a:ext cx="5326380" cy="3521075"/>
            <a:chOff x="3553042" y="1657806"/>
            <a:chExt cx="3461100" cy="2671532"/>
          </a:xfrm>
        </p:grpSpPr>
        <p:sp>
          <p:nvSpPr>
            <p:cNvPr id="441" name="Google Shape;441;p2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6"/>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6"/>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2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26"/>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2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6"/>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49" name="Google Shape;449;p26" descr="/home/oussama/Desktop/sc_pfeV2/2003.png2003"/>
          <p:cNvPicPr preferRelativeResize="0">
            <a:picLocks noChangeAspect="1"/>
          </p:cNvPicPr>
          <p:nvPr/>
        </p:nvPicPr>
        <p:blipFill rotWithShape="1">
          <a:blip r:embed="rId1"/>
          <a:srcRect/>
          <a:stretch>
            <a:fillRect/>
          </a:stretch>
        </p:blipFill>
        <p:spPr>
          <a:xfrm>
            <a:off x="2038985" y="1233805"/>
            <a:ext cx="5067300" cy="2449830"/>
          </a:xfrm>
          <a:prstGeom prst="rect">
            <a:avLst/>
          </a:prstGeom>
          <a:noFill/>
          <a:ln>
            <a:noFill/>
          </a:ln>
          <a:effectLst>
            <a:innerShdw blurRad="88900">
              <a:prstClr val="black">
                <a:alpha val="68000"/>
              </a:prstClr>
            </a:innerShdw>
          </a:effectLst>
        </p:spPr>
      </p:pic>
      <p:sp>
        <p:nvSpPr>
          <p:cNvPr id="3" name="Title 1"/>
          <p:cNvSpPr/>
          <p:nvPr/>
        </p:nvSpPr>
        <p:spPr>
          <a:xfrm>
            <a:off x="2912745" y="182880"/>
            <a:ext cx="3361690" cy="6400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r>
              <a:rPr lang="en-US"/>
              <a:t>Interface </a:t>
            </a:r>
            <a:r>
              <a:rPr lang="en-US">
                <a:solidFill>
                  <a:schemeClr val="bg1"/>
                </a:solidFill>
                <a:effectLst>
                  <a:outerShdw blurRad="50800" dist="38100" dir="5400000" algn="t" rotWithShape="0">
                    <a:prstClr val="black">
                      <a:alpha val="40000"/>
                    </a:prstClr>
                  </a:outerShdw>
                </a:effectLst>
              </a:rPr>
              <a:t>d</a:t>
            </a:r>
            <a:r>
              <a:rPr lang="en-US">
                <a:solidFill>
                  <a:schemeClr val="bg2">
                    <a:lumMod val="25000"/>
                  </a:schemeClr>
                </a:solidFill>
                <a:effectLst>
                  <a:outerShdw blurRad="50800" dist="38100" dir="5400000" algn="t" rotWithShape="0">
                    <a:prstClr val="black">
                      <a:alpha val="40000"/>
                    </a:prstClr>
                  </a:outerShdw>
                </a:effectLst>
              </a:rPr>
              <a:t>'inscription</a:t>
            </a:r>
            <a:endParaRPr lang="en-US">
              <a:solidFill>
                <a:schemeClr val="bg2">
                  <a:lumMod val="25000"/>
                </a:schemeClr>
              </a:solidFill>
              <a:effectLst>
                <a:outerShdw blurRad="50800" dist="38100" dir="5400000" algn="t" rotWithShape="0">
                  <a:prstClr val="black">
                    <a:alpha val="40000"/>
                  </a:prstClr>
                </a:outerShdw>
              </a:effectLst>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0"/>
                                        </p:tgtEl>
                                        <p:attrNameLst>
                                          <p:attrName>style.visibility</p:attrName>
                                        </p:attrNameLst>
                                      </p:cBhvr>
                                      <p:to>
                                        <p:strVal val="visible"/>
                                      </p:to>
                                    </p:set>
                                    <p:animEffect transition="in" filter="fade">
                                      <p:cBhvr>
                                        <p:cTn id="7" dur="500"/>
                                        <p:tgtEl>
                                          <p:spTgt spid="440"/>
                                        </p:tgtEl>
                                      </p:cBhvr>
                                    </p:animEffect>
                                  </p:childTnLst>
                                </p:cTn>
                              </p:par>
                              <p:par>
                                <p:cTn id="8" presetID="10" presetClass="entr" presetSubtype="0" fill="hold" nodeType="withEffect">
                                  <p:stCondLst>
                                    <p:cond delay="0"/>
                                  </p:stCondLst>
                                  <p:childTnLst>
                                    <p:set>
                                      <p:cBhvr>
                                        <p:cTn id="9" dur="1" fill="hold">
                                          <p:stCondLst>
                                            <p:cond delay="0"/>
                                          </p:stCondLst>
                                        </p:cTn>
                                        <p:tgtEl>
                                          <p:spTgt spid="449"/>
                                        </p:tgtEl>
                                        <p:attrNameLst>
                                          <p:attrName>style.visibility</p:attrName>
                                        </p:attrNameLst>
                                      </p:cBhvr>
                                      <p:to>
                                        <p:strVal val="visible"/>
                                      </p:to>
                                    </p:set>
                                    <p:animEffect transition="in" filter="fade">
                                      <p:cBhvr>
                                        <p:cTn id="10" dur="500"/>
                                        <p:tgtEl>
                                          <p:spTgt spid="449"/>
                                        </p:tgtEl>
                                      </p:cBhvr>
                                    </p:animEffect>
                                  </p:childTnLst>
                                </p:cTn>
                              </p:par>
                            </p:childTnLst>
                          </p:cTn>
                        </p:par>
                      </p:childTnLst>
                    </p:cTn>
                  </p:par>
                  <p:par>
                    <p:cTn id="11" fill="hold">
                      <p:stCondLst>
                        <p:cond delay="indefinite"/>
                      </p:stCondLst>
                      <p:childTnLst>
                        <p:par>
                          <p:cTn id="12" fill="hold">
                            <p:stCondLst>
                              <p:cond delay="0"/>
                            </p:stCondLst>
                            <p:childTnLst>
                              <p:par>
                                <p:cTn id="13" presetID="11" presetClass="entr" presetSubtype="0" fill="hold" nodeType="clickEffect">
                                  <p:stCondLst>
                                    <p:cond delay="0"/>
                                  </p:stCondLst>
                                  <p:childTnLst>
                                    <p:set>
                                      <p:cBhvr>
                                        <p:cTn id="14" dur="1000">
                                          <p:stCondLst>
                                            <p:cond delay="0"/>
                                          </p:stCondLst>
                                        </p:cTn>
                                        <p:tgtEl>
                                          <p:spTgt spid="4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436" name="Shape 436"/>
        <p:cNvGrpSpPr/>
        <p:nvPr/>
      </p:nvGrpSpPr>
      <p:grpSpPr>
        <a:xfrm>
          <a:off x="0" y="0"/>
          <a:ext cx="0" cy="0"/>
          <a:chOff x="0" y="0"/>
          <a:chExt cx="0" cy="0"/>
        </a:xfrm>
      </p:grpSpPr>
      <p:grpSp>
        <p:nvGrpSpPr>
          <p:cNvPr id="440" name="Google Shape;440;p26"/>
          <p:cNvGrpSpPr/>
          <p:nvPr/>
        </p:nvGrpSpPr>
        <p:grpSpPr>
          <a:xfrm>
            <a:off x="1917700" y="1127125"/>
            <a:ext cx="5326380" cy="3521075"/>
            <a:chOff x="3553042" y="1657806"/>
            <a:chExt cx="3461100" cy="2671532"/>
          </a:xfrm>
        </p:grpSpPr>
        <p:sp>
          <p:nvSpPr>
            <p:cNvPr id="441" name="Google Shape;441;p2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6"/>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6"/>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2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26"/>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2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6"/>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49" name="Google Shape;449;p26" descr="/home/oussama/Desktop/sc_pfeV2/200.png200"/>
          <p:cNvPicPr preferRelativeResize="0">
            <a:picLocks noChangeAspect="1"/>
          </p:cNvPicPr>
          <p:nvPr/>
        </p:nvPicPr>
        <p:blipFill rotWithShape="1">
          <a:blip r:embed="rId1"/>
          <a:srcRect/>
          <a:stretch>
            <a:fillRect/>
          </a:stretch>
        </p:blipFill>
        <p:spPr>
          <a:xfrm>
            <a:off x="2038985" y="1252538"/>
            <a:ext cx="5067300" cy="2412365"/>
          </a:xfrm>
          <a:prstGeom prst="rect">
            <a:avLst/>
          </a:prstGeom>
          <a:noFill/>
          <a:ln>
            <a:noFill/>
          </a:ln>
          <a:effectLst>
            <a:innerShdw blurRad="88900">
              <a:prstClr val="black">
                <a:alpha val="68000"/>
              </a:prstClr>
            </a:innerShdw>
          </a:effectLst>
        </p:spPr>
      </p:pic>
      <p:sp>
        <p:nvSpPr>
          <p:cNvPr id="3" name="Title 1"/>
          <p:cNvSpPr/>
          <p:nvPr/>
        </p:nvSpPr>
        <p:spPr>
          <a:xfrm>
            <a:off x="2393950" y="190500"/>
            <a:ext cx="7496175" cy="6400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r>
              <a:rPr lang="en-US"/>
              <a:t>Interface d’aut</a:t>
            </a:r>
            <a:r>
              <a:rPr lang="en-US">
                <a:solidFill>
                  <a:schemeClr val="bg2">
                    <a:lumMod val="25000"/>
                  </a:schemeClr>
                </a:solidFill>
                <a:effectLst>
                  <a:outerShdw blurRad="50800" dist="38100" dir="5400000" algn="t" rotWithShape="0">
                    <a:prstClr val="black">
                      <a:alpha val="40000"/>
                    </a:prstClr>
                  </a:outerShdw>
                </a:effectLst>
              </a:rPr>
              <a:t>hentification </a:t>
            </a:r>
            <a:endParaRPr lang="en-US">
              <a:solidFill>
                <a:schemeClr val="bg2">
                  <a:lumMod val="25000"/>
                </a:schemeClr>
              </a:solidFill>
              <a:effectLst>
                <a:outerShdw blurRad="50800" dist="38100" dir="5400000" algn="t" rotWithShape="0">
                  <a:prstClr val="black">
                    <a:alpha val="40000"/>
                  </a:prstClr>
                </a:outerShdw>
              </a:effectLst>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0"/>
                                        </p:tgtEl>
                                        <p:attrNameLst>
                                          <p:attrName>style.visibility</p:attrName>
                                        </p:attrNameLst>
                                      </p:cBhvr>
                                      <p:to>
                                        <p:strVal val="visible"/>
                                      </p:to>
                                    </p:set>
                                    <p:animEffect transition="in" filter="fade">
                                      <p:cBhvr>
                                        <p:cTn id="7" dur="500"/>
                                        <p:tgtEl>
                                          <p:spTgt spid="440"/>
                                        </p:tgtEl>
                                      </p:cBhvr>
                                    </p:animEffect>
                                  </p:childTnLst>
                                </p:cTn>
                              </p:par>
                              <p:par>
                                <p:cTn id="8" presetID="10" presetClass="entr" presetSubtype="0" fill="hold" nodeType="withEffect">
                                  <p:stCondLst>
                                    <p:cond delay="0"/>
                                  </p:stCondLst>
                                  <p:childTnLst>
                                    <p:set>
                                      <p:cBhvr>
                                        <p:cTn id="9" dur="1" fill="hold">
                                          <p:stCondLst>
                                            <p:cond delay="0"/>
                                          </p:stCondLst>
                                        </p:cTn>
                                        <p:tgtEl>
                                          <p:spTgt spid="449"/>
                                        </p:tgtEl>
                                        <p:attrNameLst>
                                          <p:attrName>style.visibility</p:attrName>
                                        </p:attrNameLst>
                                      </p:cBhvr>
                                      <p:to>
                                        <p:strVal val="visible"/>
                                      </p:to>
                                    </p:set>
                                    <p:animEffect transition="in" filter="fade">
                                      <p:cBhvr>
                                        <p:cTn id="10" dur="500"/>
                                        <p:tgtEl>
                                          <p:spTgt spid="449"/>
                                        </p:tgtEl>
                                      </p:cBhvr>
                                    </p:animEffect>
                                  </p:childTnLst>
                                </p:cTn>
                              </p:par>
                            </p:childTnLst>
                          </p:cTn>
                        </p:par>
                      </p:childTnLst>
                    </p:cTn>
                  </p:par>
                  <p:par>
                    <p:cTn id="11" fill="hold">
                      <p:stCondLst>
                        <p:cond delay="indefinite"/>
                      </p:stCondLst>
                      <p:childTnLst>
                        <p:par>
                          <p:cTn id="12" fill="hold">
                            <p:stCondLst>
                              <p:cond delay="0"/>
                            </p:stCondLst>
                            <p:childTnLst>
                              <p:par>
                                <p:cTn id="13" presetID="11" presetClass="entr" presetSubtype="0" fill="hold" nodeType="clickEffect">
                                  <p:stCondLst>
                                    <p:cond delay="0"/>
                                  </p:stCondLst>
                                  <p:childTnLst>
                                    <p:set>
                                      <p:cBhvr>
                                        <p:cTn id="14" dur="1000">
                                          <p:stCondLst>
                                            <p:cond delay="0"/>
                                          </p:stCondLst>
                                        </p:cTn>
                                        <p:tgtEl>
                                          <p:spTgt spid="4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436" name="Shape 436"/>
        <p:cNvGrpSpPr/>
        <p:nvPr/>
      </p:nvGrpSpPr>
      <p:grpSpPr>
        <a:xfrm>
          <a:off x="0" y="0"/>
          <a:ext cx="0" cy="0"/>
          <a:chOff x="0" y="0"/>
          <a:chExt cx="0" cy="0"/>
        </a:xfrm>
      </p:grpSpPr>
      <p:grpSp>
        <p:nvGrpSpPr>
          <p:cNvPr id="440" name="Google Shape;440;p26"/>
          <p:cNvGrpSpPr/>
          <p:nvPr/>
        </p:nvGrpSpPr>
        <p:grpSpPr>
          <a:xfrm>
            <a:off x="1917700" y="853440"/>
            <a:ext cx="5326380" cy="3985260"/>
            <a:chOff x="3553042" y="1657806"/>
            <a:chExt cx="3461100" cy="2671532"/>
          </a:xfrm>
        </p:grpSpPr>
        <p:sp>
          <p:nvSpPr>
            <p:cNvPr id="441" name="Google Shape;441;p2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6"/>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6"/>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2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26"/>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2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6"/>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49" name="Google Shape;449;p26" descr="/home/oussama/Desktop/sc_pfeV2/306.png306"/>
          <p:cNvPicPr preferRelativeResize="0">
            <a:picLocks noChangeAspect="1"/>
          </p:cNvPicPr>
          <p:nvPr/>
        </p:nvPicPr>
        <p:blipFill rotWithShape="1">
          <a:blip r:embed="rId1"/>
          <a:srcRect/>
          <a:stretch>
            <a:fillRect/>
          </a:stretch>
        </p:blipFill>
        <p:spPr>
          <a:xfrm>
            <a:off x="2041525" y="932815"/>
            <a:ext cx="5081905" cy="2846070"/>
          </a:xfrm>
          <a:prstGeom prst="rect">
            <a:avLst/>
          </a:prstGeom>
          <a:noFill/>
          <a:ln>
            <a:noFill/>
          </a:ln>
          <a:effectLst>
            <a:innerShdw blurRad="88900">
              <a:prstClr val="black">
                <a:alpha val="68000"/>
              </a:prstClr>
            </a:innerShdw>
          </a:effectLst>
        </p:spPr>
      </p:pic>
      <p:sp>
        <p:nvSpPr>
          <p:cNvPr id="3" name="Title 1"/>
          <p:cNvSpPr/>
          <p:nvPr/>
        </p:nvSpPr>
        <p:spPr>
          <a:xfrm>
            <a:off x="717550" y="152400"/>
            <a:ext cx="7655560" cy="6400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a:t>Interface Esp</a:t>
            </a:r>
            <a:r>
              <a:rPr lang="en-US">
                <a:solidFill>
                  <a:schemeClr val="bg2">
                    <a:lumMod val="25000"/>
                  </a:schemeClr>
                </a:solidFill>
                <a:effectLst>
                  <a:outerShdw blurRad="50800" dist="38100" dir="5400000" algn="t" rotWithShape="0">
                    <a:prstClr val="black">
                      <a:alpha val="40000"/>
                    </a:prstClr>
                  </a:outerShdw>
                </a:effectLst>
              </a:rPr>
              <a:t>ace candidat</a:t>
            </a:r>
            <a:endParaRPr lang="en-US">
              <a:solidFill>
                <a:schemeClr val="bg2">
                  <a:lumMod val="25000"/>
                </a:schemeClr>
              </a:solidFill>
              <a:effectLst>
                <a:outerShdw blurRad="50800" dist="38100" dir="5400000" algn="t" rotWithShape="0">
                  <a:prstClr val="black">
                    <a:alpha val="40000"/>
                  </a:prstClr>
                </a:outerShdw>
              </a:effectLst>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0"/>
                                        </p:tgtEl>
                                        <p:attrNameLst>
                                          <p:attrName>style.visibility</p:attrName>
                                        </p:attrNameLst>
                                      </p:cBhvr>
                                      <p:to>
                                        <p:strVal val="visible"/>
                                      </p:to>
                                    </p:set>
                                    <p:animEffect transition="in" filter="fade">
                                      <p:cBhvr>
                                        <p:cTn id="7" dur="500"/>
                                        <p:tgtEl>
                                          <p:spTgt spid="440"/>
                                        </p:tgtEl>
                                      </p:cBhvr>
                                    </p:animEffect>
                                  </p:childTnLst>
                                </p:cTn>
                              </p:par>
                              <p:par>
                                <p:cTn id="8" presetID="10" presetClass="entr" presetSubtype="0" fill="hold" nodeType="withEffect">
                                  <p:stCondLst>
                                    <p:cond delay="0"/>
                                  </p:stCondLst>
                                  <p:childTnLst>
                                    <p:set>
                                      <p:cBhvr>
                                        <p:cTn id="9" dur="1" fill="hold">
                                          <p:stCondLst>
                                            <p:cond delay="0"/>
                                          </p:stCondLst>
                                        </p:cTn>
                                        <p:tgtEl>
                                          <p:spTgt spid="449"/>
                                        </p:tgtEl>
                                        <p:attrNameLst>
                                          <p:attrName>style.visibility</p:attrName>
                                        </p:attrNameLst>
                                      </p:cBhvr>
                                      <p:to>
                                        <p:strVal val="visible"/>
                                      </p:to>
                                    </p:set>
                                    <p:animEffect transition="in" filter="fade">
                                      <p:cBhvr>
                                        <p:cTn id="10" dur="500"/>
                                        <p:tgtEl>
                                          <p:spTgt spid="449"/>
                                        </p:tgtEl>
                                      </p:cBhvr>
                                    </p:animEffect>
                                  </p:childTnLst>
                                </p:cTn>
                              </p:par>
                            </p:childTnLst>
                          </p:cTn>
                        </p:par>
                      </p:childTnLst>
                    </p:cTn>
                  </p:par>
                  <p:par>
                    <p:cTn id="11" fill="hold">
                      <p:stCondLst>
                        <p:cond delay="indefinite"/>
                      </p:stCondLst>
                      <p:childTnLst>
                        <p:par>
                          <p:cTn id="12" fill="hold">
                            <p:stCondLst>
                              <p:cond delay="0"/>
                            </p:stCondLst>
                            <p:childTnLst>
                              <p:par>
                                <p:cTn id="13" presetID="11" presetClass="entr" presetSubtype="0" fill="hold" nodeType="clickEffect">
                                  <p:stCondLst>
                                    <p:cond delay="0"/>
                                  </p:stCondLst>
                                  <p:childTnLst>
                                    <p:set>
                                      <p:cBhvr>
                                        <p:cTn id="14" dur="1000">
                                          <p:stCondLst>
                                            <p:cond delay="0"/>
                                          </p:stCondLst>
                                        </p:cTn>
                                        <p:tgtEl>
                                          <p:spTgt spid="4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436" name="Shape 436"/>
        <p:cNvGrpSpPr/>
        <p:nvPr/>
      </p:nvGrpSpPr>
      <p:grpSpPr>
        <a:xfrm>
          <a:off x="0" y="0"/>
          <a:ext cx="0" cy="0"/>
          <a:chOff x="0" y="0"/>
          <a:chExt cx="0" cy="0"/>
        </a:xfrm>
      </p:grpSpPr>
      <p:grpSp>
        <p:nvGrpSpPr>
          <p:cNvPr id="440" name="Google Shape;440;p26"/>
          <p:cNvGrpSpPr/>
          <p:nvPr/>
        </p:nvGrpSpPr>
        <p:grpSpPr>
          <a:xfrm>
            <a:off x="1917700" y="853440"/>
            <a:ext cx="5326380" cy="3985260"/>
            <a:chOff x="3553042" y="1657806"/>
            <a:chExt cx="3461100" cy="2671532"/>
          </a:xfrm>
        </p:grpSpPr>
        <p:sp>
          <p:nvSpPr>
            <p:cNvPr id="441" name="Google Shape;441;p2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6"/>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6"/>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2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26"/>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2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6"/>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49" name="Google Shape;449;p26" descr="/home/oussama/Desktop/sc_pfeV2/306.png306"/>
          <p:cNvPicPr preferRelativeResize="0">
            <a:picLocks noChangeAspect="1"/>
          </p:cNvPicPr>
          <p:nvPr/>
        </p:nvPicPr>
        <p:blipFill rotWithShape="1">
          <a:blip r:embed="rId1"/>
          <a:srcRect/>
          <a:stretch>
            <a:fillRect/>
          </a:stretch>
        </p:blipFill>
        <p:spPr>
          <a:xfrm>
            <a:off x="2041525" y="932815"/>
            <a:ext cx="5081905" cy="2846070"/>
          </a:xfrm>
          <a:prstGeom prst="rect">
            <a:avLst/>
          </a:prstGeom>
          <a:noFill/>
          <a:ln>
            <a:noFill/>
          </a:ln>
          <a:effectLst>
            <a:innerShdw blurRad="88900">
              <a:prstClr val="black">
                <a:alpha val="68000"/>
              </a:prstClr>
            </a:innerShdw>
          </a:effectLst>
        </p:spPr>
      </p:pic>
      <p:sp>
        <p:nvSpPr>
          <p:cNvPr id="3" name="Title 1"/>
          <p:cNvSpPr/>
          <p:nvPr/>
        </p:nvSpPr>
        <p:spPr>
          <a:xfrm>
            <a:off x="717550" y="152400"/>
            <a:ext cx="7655560" cy="6400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a:t>Interface Esp</a:t>
            </a:r>
            <a:r>
              <a:rPr lang="en-US">
                <a:solidFill>
                  <a:schemeClr val="bg2">
                    <a:lumMod val="25000"/>
                  </a:schemeClr>
                </a:solidFill>
                <a:effectLst>
                  <a:outerShdw blurRad="50800" dist="38100" dir="5400000" algn="t" rotWithShape="0">
                    <a:prstClr val="black">
                      <a:alpha val="40000"/>
                    </a:prstClr>
                  </a:outerShdw>
                </a:effectLst>
              </a:rPr>
              <a:t>ace candidat</a:t>
            </a:r>
            <a:endParaRPr lang="en-US">
              <a:solidFill>
                <a:schemeClr val="bg2">
                  <a:lumMod val="25000"/>
                </a:schemeClr>
              </a:solidFill>
              <a:effectLst>
                <a:outerShdw blurRad="50800" dist="38100" dir="5400000" algn="t" rotWithShape="0">
                  <a:prstClr val="black">
                    <a:alpha val="40000"/>
                  </a:prstClr>
                </a:outerShdw>
              </a:effectLst>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0"/>
                                        </p:tgtEl>
                                        <p:attrNameLst>
                                          <p:attrName>style.visibility</p:attrName>
                                        </p:attrNameLst>
                                      </p:cBhvr>
                                      <p:to>
                                        <p:strVal val="visible"/>
                                      </p:to>
                                    </p:set>
                                    <p:animEffect transition="in" filter="fade">
                                      <p:cBhvr>
                                        <p:cTn id="7" dur="500"/>
                                        <p:tgtEl>
                                          <p:spTgt spid="440"/>
                                        </p:tgtEl>
                                      </p:cBhvr>
                                    </p:animEffect>
                                  </p:childTnLst>
                                </p:cTn>
                              </p:par>
                              <p:par>
                                <p:cTn id="8" presetID="10" presetClass="entr" presetSubtype="0" fill="hold" nodeType="withEffect">
                                  <p:stCondLst>
                                    <p:cond delay="0"/>
                                  </p:stCondLst>
                                  <p:childTnLst>
                                    <p:set>
                                      <p:cBhvr>
                                        <p:cTn id="9" dur="1" fill="hold">
                                          <p:stCondLst>
                                            <p:cond delay="0"/>
                                          </p:stCondLst>
                                        </p:cTn>
                                        <p:tgtEl>
                                          <p:spTgt spid="449"/>
                                        </p:tgtEl>
                                        <p:attrNameLst>
                                          <p:attrName>style.visibility</p:attrName>
                                        </p:attrNameLst>
                                      </p:cBhvr>
                                      <p:to>
                                        <p:strVal val="visible"/>
                                      </p:to>
                                    </p:set>
                                    <p:animEffect transition="in" filter="fade">
                                      <p:cBhvr>
                                        <p:cTn id="10" dur="500"/>
                                        <p:tgtEl>
                                          <p:spTgt spid="449"/>
                                        </p:tgtEl>
                                      </p:cBhvr>
                                    </p:animEffect>
                                  </p:childTnLst>
                                </p:cTn>
                              </p:par>
                            </p:childTnLst>
                          </p:cTn>
                        </p:par>
                      </p:childTnLst>
                    </p:cTn>
                  </p:par>
                  <p:par>
                    <p:cTn id="11" fill="hold">
                      <p:stCondLst>
                        <p:cond delay="indefinite"/>
                      </p:stCondLst>
                      <p:childTnLst>
                        <p:par>
                          <p:cTn id="12" fill="hold">
                            <p:stCondLst>
                              <p:cond delay="0"/>
                            </p:stCondLst>
                            <p:childTnLst>
                              <p:par>
                                <p:cTn id="13" presetID="11" presetClass="entr" presetSubtype="0" fill="hold" nodeType="clickEffect">
                                  <p:stCondLst>
                                    <p:cond delay="0"/>
                                  </p:stCondLst>
                                  <p:childTnLst>
                                    <p:set>
                                      <p:cBhvr>
                                        <p:cTn id="14" dur="1000">
                                          <p:stCondLst>
                                            <p:cond delay="0"/>
                                          </p:stCondLst>
                                        </p:cTn>
                                        <p:tgtEl>
                                          <p:spTgt spid="4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47" name="Shape 247"/>
        <p:cNvGrpSpPr/>
        <p:nvPr/>
      </p:nvGrpSpPr>
      <p:grpSpPr>
        <a:xfrm>
          <a:off x="0" y="0"/>
          <a:ext cx="0" cy="0"/>
          <a:chOff x="0" y="0"/>
          <a:chExt cx="0" cy="0"/>
        </a:xfrm>
      </p:grpSpPr>
      <p:sp>
        <p:nvSpPr>
          <p:cNvPr id="248" name="Google Shape;248;p19"/>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présentation générale</a:t>
            </a:r>
            <a:endParaRPr lang="en-GB"/>
          </a:p>
        </p:txBody>
      </p:sp>
      <p:sp>
        <p:nvSpPr>
          <p:cNvPr id="249" name="Google Shape;249;p19"/>
          <p:cNvSpPr txBox="1"/>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latin typeface="Raleway" panose="020B0603030101060003" charset="0"/>
                <a:cs typeface="Raleway" panose="020B0603030101060003" charset="0"/>
              </a:rPr>
              <a:t>    </a:t>
            </a:r>
            <a:r>
              <a:rPr lang="en-GB">
                <a:latin typeface="Raleway" panose="020B0603030101060003" charset="0"/>
                <a:cs typeface="Raleway" panose="020B0603030101060003" charset="0"/>
              </a:rPr>
              <a:t>La révolution numérique a apporté plusieurs transformations au monde du travail. En effet, l’émergence de certaines technologies était opportune pour répondre efficacement aux besoins des recruteurs et optimiser l’expérience des candidats.</a:t>
            </a:r>
            <a:endParaRPr lang="en-GB">
              <a:latin typeface="Raleway" panose="020B0603030101060003" charset="0"/>
              <a:cs typeface="Raleway" panose="020B0603030101060003" charset="0"/>
            </a:endParaRPr>
          </a:p>
          <a:p>
            <a:pPr marL="0" lvl="0" indent="0" algn="l" rtl="0">
              <a:spcBef>
                <a:spcPts val="0"/>
              </a:spcBef>
              <a:spcAft>
                <a:spcPts val="0"/>
              </a:spcAft>
              <a:buNone/>
            </a:pPr>
            <a:r>
              <a:rPr lang="en-US" altLang="en-GB">
                <a:latin typeface="Raleway" panose="020B0603030101060003" charset="0"/>
                <a:cs typeface="Raleway" panose="020B0603030101060003" charset="0"/>
              </a:rPr>
              <a:t>    </a:t>
            </a:r>
            <a:r>
              <a:rPr lang="en-GB">
                <a:latin typeface="Raleway" panose="020B0603030101060003" charset="0"/>
                <a:cs typeface="Raleway" panose="020B0603030101060003" charset="0"/>
              </a:rPr>
              <a:t>le réel apport du web dans le processus de recrutement réside dans sa capacité à proposer des supports en ligne </a:t>
            </a:r>
            <a:endParaRPr lang="en-GB">
              <a:latin typeface="Raleway" panose="020B0603030101060003" charset="0"/>
              <a:cs typeface="Raleway" panose="020B0603030101060003" charset="0"/>
            </a:endParaRPr>
          </a:p>
          <a:p>
            <a:pPr marL="0" lvl="0" indent="0" algn="l" rtl="0">
              <a:lnSpc>
                <a:spcPct val="145000"/>
              </a:lnSpc>
              <a:spcBef>
                <a:spcPts val="0"/>
              </a:spcBef>
              <a:spcAft>
                <a:spcPts val="0"/>
              </a:spcAft>
              <a:buNone/>
            </a:pPr>
            <a:r>
              <a:rPr lang="en-GB">
                <a:latin typeface="Raleway" panose="020B0603030101060003" charset="0"/>
                <a:cs typeface="Raleway" panose="020B0603030101060003" charset="0"/>
              </a:rPr>
              <a:t>  le recrutement a travers ces supports  permet </a:t>
            </a:r>
            <a:r>
              <a:rPr lang="en-US" altLang="en-GB">
                <a:latin typeface="Raleway" panose="020B0603030101060003" charset="0"/>
                <a:cs typeface="Raleway" panose="020B0603030101060003" charset="0"/>
              </a:rPr>
              <a:t>:</a:t>
            </a:r>
            <a:endParaRPr lang="en-GB">
              <a:latin typeface="Raleway" panose="020B0603030101060003" charset="0"/>
              <a:cs typeface="Raleway" panose="020B0603030101060003" charset="0"/>
            </a:endParaRPr>
          </a:p>
          <a:p>
            <a:pPr marL="0" lvl="0" indent="0" algn="l" rtl="0">
              <a:lnSpc>
                <a:spcPct val="200000"/>
              </a:lnSpc>
              <a:spcBef>
                <a:spcPts val="0"/>
              </a:spcBef>
              <a:spcAft>
                <a:spcPts val="0"/>
              </a:spcAft>
              <a:buNone/>
            </a:pPr>
            <a:r>
              <a:rPr lang="en-US" altLang="en-GB">
                <a:latin typeface="Raleway" panose="020B0603030101060003" charset="0"/>
                <a:cs typeface="Raleway" panose="020B0603030101060003" charset="0"/>
              </a:rPr>
              <a:t>-</a:t>
            </a:r>
            <a:r>
              <a:rPr lang="en-GB">
                <a:latin typeface="Raleway" panose="020B0603030101060003" charset="0"/>
                <a:cs typeface="Raleway" panose="020B0603030101060003" charset="0"/>
              </a:rPr>
              <a:t> un gain de temps et d’argent pour une entreprise à la recherche de nouveaux profils</a:t>
            </a:r>
            <a:r>
              <a:rPr lang="en-US" altLang="en-GB">
                <a:latin typeface="Raleway" panose="020B0603030101060003" charset="0"/>
                <a:cs typeface="Raleway" panose="020B0603030101060003" charset="0"/>
              </a:rPr>
              <a:t>.</a:t>
            </a:r>
            <a:endParaRPr lang="en-GB">
              <a:latin typeface="Raleway" panose="020B0603030101060003" charset="0"/>
              <a:cs typeface="Raleway" panose="020B0603030101060003" charset="0"/>
            </a:endParaRPr>
          </a:p>
          <a:p>
            <a:pPr marL="0" lvl="0" indent="0" algn="l" rtl="0">
              <a:spcBef>
                <a:spcPts val="0"/>
              </a:spcBef>
              <a:spcAft>
                <a:spcPts val="0"/>
              </a:spcAft>
              <a:buNone/>
            </a:pPr>
            <a:r>
              <a:rPr lang="en-US" altLang="en-GB">
                <a:latin typeface="Raleway" panose="020B0603030101060003" charset="0"/>
                <a:cs typeface="Raleway" panose="020B0603030101060003" charset="0"/>
              </a:rPr>
              <a:t>- </a:t>
            </a:r>
            <a:r>
              <a:rPr lang="en-GB">
                <a:latin typeface="Raleway" panose="020B0603030101060003" charset="0"/>
                <a:cs typeface="Raleway" panose="020B0603030101060003" charset="0"/>
              </a:rPr>
              <a:t>au recruteur de traiter un grand nombre de candidatures dans un temps très court et facilite la tache au responsable de RH pour traiter les demandes d’emploi  </a:t>
            </a:r>
            <a:r>
              <a:rPr lang="en-US" altLang="en-GB">
                <a:latin typeface="Raleway" panose="020B0603030101060003" charset="0"/>
                <a:cs typeface="Raleway" panose="020B0603030101060003" charset="0"/>
              </a:rPr>
              <a:t>.</a:t>
            </a:r>
            <a:endParaRPr lang="en-GB">
              <a:latin typeface="Raleway" panose="020B0603030101060003" charset="0"/>
              <a:cs typeface="Raleway" panose="020B0603030101060003" charset="0"/>
            </a:endParaRPr>
          </a:p>
          <a:p>
            <a:pPr marL="0" lvl="0" indent="0" algn="l" rtl="0">
              <a:spcBef>
                <a:spcPts val="0"/>
              </a:spcBef>
              <a:spcAft>
                <a:spcPts val="0"/>
              </a:spcAft>
              <a:buNone/>
            </a:pPr>
            <a:r>
              <a:rPr lang="en-US" altLang="en-GB">
                <a:latin typeface="Raleway" panose="020B0603030101060003" charset="0"/>
                <a:cs typeface="Raleway" panose="020B0603030101060003" charset="0"/>
              </a:rPr>
              <a:t>-</a:t>
            </a:r>
            <a:r>
              <a:rPr lang="en-GB">
                <a:latin typeface="Raleway" panose="020B0603030101060003" charset="0"/>
                <a:cs typeface="Raleway" panose="020B0603030101060003" charset="0"/>
              </a:rPr>
              <a:t> au candidat de déposer sa candidature sans se déplacer au siège de l’entreprise </a:t>
            </a:r>
            <a:r>
              <a:rPr lang="en-US" altLang="en-GB">
                <a:latin typeface="Raleway" panose="020B0603030101060003" charset="0"/>
                <a:cs typeface="Raleway" panose="020B0603030101060003" charset="0"/>
              </a:rPr>
              <a:t>.</a:t>
            </a:r>
            <a:endParaRPr lang="en-US" altLang="en-GB">
              <a:latin typeface="Raleway" panose="020B0603030101060003" charset="0"/>
              <a:cs typeface="Raleway" panose="020B0603030101060003" charset="0"/>
            </a:endParaRPr>
          </a:p>
        </p:txBody>
      </p:sp>
    </p:spTree>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436" name="Shape 436"/>
        <p:cNvGrpSpPr/>
        <p:nvPr/>
      </p:nvGrpSpPr>
      <p:grpSpPr>
        <a:xfrm>
          <a:off x="0" y="0"/>
          <a:ext cx="0" cy="0"/>
          <a:chOff x="0" y="0"/>
          <a:chExt cx="0" cy="0"/>
        </a:xfrm>
      </p:grpSpPr>
      <p:grpSp>
        <p:nvGrpSpPr>
          <p:cNvPr id="440" name="Google Shape;440;p26"/>
          <p:cNvGrpSpPr/>
          <p:nvPr/>
        </p:nvGrpSpPr>
        <p:grpSpPr>
          <a:xfrm>
            <a:off x="1917700" y="853440"/>
            <a:ext cx="5326380" cy="3985260"/>
            <a:chOff x="3553042" y="1657806"/>
            <a:chExt cx="3461100" cy="2671532"/>
          </a:xfrm>
        </p:grpSpPr>
        <p:sp>
          <p:nvSpPr>
            <p:cNvPr id="441" name="Google Shape;441;p2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6"/>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6"/>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2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26"/>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2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6"/>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49" name="Google Shape;449;p26" descr="/home/oussama/Desktop/sc_pfeV2/12.png12"/>
          <p:cNvPicPr preferRelativeResize="0">
            <a:picLocks noChangeAspect="1"/>
          </p:cNvPicPr>
          <p:nvPr/>
        </p:nvPicPr>
        <p:blipFill rotWithShape="1">
          <a:blip r:embed="rId1"/>
          <a:srcRect/>
          <a:stretch>
            <a:fillRect/>
          </a:stretch>
        </p:blipFill>
        <p:spPr>
          <a:xfrm>
            <a:off x="2041525" y="977265"/>
            <a:ext cx="5081905" cy="2724150"/>
          </a:xfrm>
          <a:prstGeom prst="rect">
            <a:avLst/>
          </a:prstGeom>
          <a:noFill/>
          <a:ln>
            <a:noFill/>
          </a:ln>
          <a:effectLst>
            <a:innerShdw blurRad="88900">
              <a:prstClr val="black">
                <a:alpha val="68000"/>
              </a:prstClr>
            </a:innerShdw>
          </a:effectLst>
        </p:spPr>
      </p:pic>
      <p:sp>
        <p:nvSpPr>
          <p:cNvPr id="3" name="Title 1"/>
          <p:cNvSpPr/>
          <p:nvPr/>
        </p:nvSpPr>
        <p:spPr>
          <a:xfrm>
            <a:off x="660400" y="152400"/>
            <a:ext cx="7950200" cy="6400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a:t>Interface </a:t>
            </a:r>
            <a:r>
              <a:rPr lang="en-US" altLang="en-US"/>
              <a:t>soumett</a:t>
            </a:r>
            <a:r>
              <a:rPr lang="en-US" altLang="en-US">
                <a:solidFill>
                  <a:schemeClr val="tx1"/>
                </a:solidFill>
                <a:effectLst>
                  <a:outerShdw blurRad="50800" dist="38100" dir="5400000" algn="t" rotWithShape="0">
                    <a:prstClr val="black">
                      <a:alpha val="40000"/>
                    </a:prstClr>
                  </a:outerShdw>
                </a:effectLst>
              </a:rPr>
              <a:t>re une candidature</a:t>
            </a:r>
            <a:endParaRPr lang="en-US" altLang="en-US">
              <a:solidFill>
                <a:schemeClr val="tx1"/>
              </a:solidFill>
              <a:effectLst>
                <a:outerShdw blurRad="50800" dist="38100" dir="5400000" algn="t" rotWithShape="0">
                  <a:prstClr val="black">
                    <a:alpha val="40000"/>
                  </a:prstClr>
                </a:outerShdw>
              </a:effectLst>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0"/>
                                        </p:tgtEl>
                                        <p:attrNameLst>
                                          <p:attrName>style.visibility</p:attrName>
                                        </p:attrNameLst>
                                      </p:cBhvr>
                                      <p:to>
                                        <p:strVal val="visible"/>
                                      </p:to>
                                    </p:set>
                                    <p:animEffect transition="in" filter="fade">
                                      <p:cBhvr>
                                        <p:cTn id="7" dur="500"/>
                                        <p:tgtEl>
                                          <p:spTgt spid="440"/>
                                        </p:tgtEl>
                                      </p:cBhvr>
                                    </p:animEffect>
                                  </p:childTnLst>
                                </p:cTn>
                              </p:par>
                              <p:par>
                                <p:cTn id="8" presetID="10" presetClass="entr" presetSubtype="0" fill="hold" nodeType="withEffect">
                                  <p:stCondLst>
                                    <p:cond delay="0"/>
                                  </p:stCondLst>
                                  <p:childTnLst>
                                    <p:set>
                                      <p:cBhvr>
                                        <p:cTn id="9" dur="1" fill="hold">
                                          <p:stCondLst>
                                            <p:cond delay="0"/>
                                          </p:stCondLst>
                                        </p:cTn>
                                        <p:tgtEl>
                                          <p:spTgt spid="449"/>
                                        </p:tgtEl>
                                        <p:attrNameLst>
                                          <p:attrName>style.visibility</p:attrName>
                                        </p:attrNameLst>
                                      </p:cBhvr>
                                      <p:to>
                                        <p:strVal val="visible"/>
                                      </p:to>
                                    </p:set>
                                    <p:animEffect transition="in" filter="fade">
                                      <p:cBhvr>
                                        <p:cTn id="10" dur="500"/>
                                        <p:tgtEl>
                                          <p:spTgt spid="449"/>
                                        </p:tgtEl>
                                      </p:cBhvr>
                                    </p:animEffect>
                                  </p:childTnLst>
                                </p:cTn>
                              </p:par>
                            </p:childTnLst>
                          </p:cTn>
                        </p:par>
                      </p:childTnLst>
                    </p:cTn>
                  </p:par>
                  <p:par>
                    <p:cTn id="11" fill="hold">
                      <p:stCondLst>
                        <p:cond delay="indefinite"/>
                      </p:stCondLst>
                      <p:childTnLst>
                        <p:par>
                          <p:cTn id="12" fill="hold">
                            <p:stCondLst>
                              <p:cond delay="0"/>
                            </p:stCondLst>
                            <p:childTnLst>
                              <p:par>
                                <p:cTn id="13" presetID="11" presetClass="entr" presetSubtype="0" fill="hold" nodeType="clickEffect">
                                  <p:stCondLst>
                                    <p:cond delay="0"/>
                                  </p:stCondLst>
                                  <p:childTnLst>
                                    <p:set>
                                      <p:cBhvr>
                                        <p:cTn id="14" dur="1000">
                                          <p:stCondLst>
                                            <p:cond delay="0"/>
                                          </p:stCondLst>
                                        </p:cTn>
                                        <p:tgtEl>
                                          <p:spTgt spid="4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436" name="Shape 436"/>
        <p:cNvGrpSpPr/>
        <p:nvPr/>
      </p:nvGrpSpPr>
      <p:grpSpPr>
        <a:xfrm>
          <a:off x="0" y="0"/>
          <a:ext cx="0" cy="0"/>
          <a:chOff x="0" y="0"/>
          <a:chExt cx="0" cy="0"/>
        </a:xfrm>
      </p:grpSpPr>
      <p:grpSp>
        <p:nvGrpSpPr>
          <p:cNvPr id="440" name="Google Shape;440;p26"/>
          <p:cNvGrpSpPr/>
          <p:nvPr/>
        </p:nvGrpSpPr>
        <p:grpSpPr>
          <a:xfrm>
            <a:off x="1917700" y="972185"/>
            <a:ext cx="5326380" cy="3618865"/>
            <a:chOff x="3553042" y="1657806"/>
            <a:chExt cx="3461100" cy="2671532"/>
          </a:xfrm>
        </p:grpSpPr>
        <p:sp>
          <p:nvSpPr>
            <p:cNvPr id="441" name="Google Shape;441;p2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6"/>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6"/>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2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26"/>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2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6"/>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49" name="Google Shape;449;p26" descr="/home/oussama/Desktop/sc_pfeV2/14.png14"/>
          <p:cNvPicPr preferRelativeResize="0">
            <a:picLocks noChangeAspect="1"/>
          </p:cNvPicPr>
          <p:nvPr/>
        </p:nvPicPr>
        <p:blipFill rotWithShape="1">
          <a:blip r:embed="rId1"/>
          <a:srcRect/>
          <a:stretch>
            <a:fillRect/>
          </a:stretch>
        </p:blipFill>
        <p:spPr>
          <a:xfrm>
            <a:off x="2041525" y="1123950"/>
            <a:ext cx="5081905" cy="2430780"/>
          </a:xfrm>
          <a:prstGeom prst="rect">
            <a:avLst/>
          </a:prstGeom>
          <a:noFill/>
          <a:ln>
            <a:noFill/>
          </a:ln>
          <a:effectLst>
            <a:innerShdw blurRad="88900">
              <a:prstClr val="black">
                <a:alpha val="68000"/>
              </a:prstClr>
            </a:innerShdw>
          </a:effectLst>
        </p:spPr>
      </p:pic>
      <p:sp>
        <p:nvSpPr>
          <p:cNvPr id="3" name="Title 1"/>
          <p:cNvSpPr/>
          <p:nvPr/>
        </p:nvSpPr>
        <p:spPr>
          <a:xfrm>
            <a:off x="660400" y="152400"/>
            <a:ext cx="7950200" cy="6400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a:t>Interface </a:t>
            </a:r>
            <a:r>
              <a:rPr lang="en-US" altLang="en-US"/>
              <a:t>soumett</a:t>
            </a:r>
            <a:r>
              <a:rPr lang="en-US" altLang="en-US">
                <a:solidFill>
                  <a:schemeClr val="tx1"/>
                </a:solidFill>
                <a:effectLst>
                  <a:outerShdw blurRad="50800" dist="38100" dir="5400000" algn="t" rotWithShape="0">
                    <a:prstClr val="black">
                      <a:alpha val="40000"/>
                    </a:prstClr>
                  </a:outerShdw>
                </a:effectLst>
              </a:rPr>
              <a:t>re une candidature</a:t>
            </a:r>
            <a:endParaRPr lang="en-US" altLang="en-US">
              <a:solidFill>
                <a:schemeClr val="tx1"/>
              </a:solidFill>
              <a:effectLst>
                <a:outerShdw blurRad="50800" dist="38100" dir="5400000" algn="t" rotWithShape="0">
                  <a:prstClr val="black">
                    <a:alpha val="40000"/>
                  </a:prstClr>
                </a:outerShdw>
              </a:effectLst>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0"/>
                                        </p:tgtEl>
                                        <p:attrNameLst>
                                          <p:attrName>style.visibility</p:attrName>
                                        </p:attrNameLst>
                                      </p:cBhvr>
                                      <p:to>
                                        <p:strVal val="visible"/>
                                      </p:to>
                                    </p:set>
                                    <p:animEffect transition="in" filter="fade">
                                      <p:cBhvr>
                                        <p:cTn id="7" dur="500"/>
                                        <p:tgtEl>
                                          <p:spTgt spid="440"/>
                                        </p:tgtEl>
                                      </p:cBhvr>
                                    </p:animEffect>
                                  </p:childTnLst>
                                </p:cTn>
                              </p:par>
                              <p:par>
                                <p:cTn id="8" presetID="10" presetClass="entr" presetSubtype="0" fill="hold" nodeType="withEffect">
                                  <p:stCondLst>
                                    <p:cond delay="0"/>
                                  </p:stCondLst>
                                  <p:childTnLst>
                                    <p:set>
                                      <p:cBhvr>
                                        <p:cTn id="9" dur="1" fill="hold">
                                          <p:stCondLst>
                                            <p:cond delay="0"/>
                                          </p:stCondLst>
                                        </p:cTn>
                                        <p:tgtEl>
                                          <p:spTgt spid="449"/>
                                        </p:tgtEl>
                                        <p:attrNameLst>
                                          <p:attrName>style.visibility</p:attrName>
                                        </p:attrNameLst>
                                      </p:cBhvr>
                                      <p:to>
                                        <p:strVal val="visible"/>
                                      </p:to>
                                    </p:set>
                                    <p:animEffect transition="in" filter="fade">
                                      <p:cBhvr>
                                        <p:cTn id="10" dur="500"/>
                                        <p:tgtEl>
                                          <p:spTgt spid="449"/>
                                        </p:tgtEl>
                                      </p:cBhvr>
                                    </p:animEffect>
                                  </p:childTnLst>
                                </p:cTn>
                              </p:par>
                            </p:childTnLst>
                          </p:cTn>
                        </p:par>
                      </p:childTnLst>
                    </p:cTn>
                  </p:par>
                  <p:par>
                    <p:cTn id="11" fill="hold">
                      <p:stCondLst>
                        <p:cond delay="indefinite"/>
                      </p:stCondLst>
                      <p:childTnLst>
                        <p:par>
                          <p:cTn id="12" fill="hold">
                            <p:stCondLst>
                              <p:cond delay="0"/>
                            </p:stCondLst>
                            <p:childTnLst>
                              <p:par>
                                <p:cTn id="13" presetID="11" presetClass="entr" presetSubtype="0" fill="hold" nodeType="clickEffect">
                                  <p:stCondLst>
                                    <p:cond delay="0"/>
                                  </p:stCondLst>
                                  <p:childTnLst>
                                    <p:set>
                                      <p:cBhvr>
                                        <p:cTn id="14" dur="1000">
                                          <p:stCondLst>
                                            <p:cond delay="0"/>
                                          </p:stCondLst>
                                        </p:cTn>
                                        <p:tgtEl>
                                          <p:spTgt spid="4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436" name="Shape 436"/>
        <p:cNvGrpSpPr/>
        <p:nvPr/>
      </p:nvGrpSpPr>
      <p:grpSpPr>
        <a:xfrm>
          <a:off x="0" y="0"/>
          <a:ext cx="0" cy="0"/>
          <a:chOff x="0" y="0"/>
          <a:chExt cx="0" cy="0"/>
        </a:xfrm>
      </p:grpSpPr>
      <p:grpSp>
        <p:nvGrpSpPr>
          <p:cNvPr id="440" name="Google Shape;440;p26"/>
          <p:cNvGrpSpPr/>
          <p:nvPr/>
        </p:nvGrpSpPr>
        <p:grpSpPr>
          <a:xfrm>
            <a:off x="1917700" y="972185"/>
            <a:ext cx="5326380" cy="3618865"/>
            <a:chOff x="3553042" y="1657806"/>
            <a:chExt cx="3461100" cy="2671532"/>
          </a:xfrm>
        </p:grpSpPr>
        <p:sp>
          <p:nvSpPr>
            <p:cNvPr id="441" name="Google Shape;441;p2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6"/>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6"/>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2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26"/>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2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6"/>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49" name="Google Shape;449;p26" descr="/home/oussama/Desktop/sc_pfeV2/13.png13"/>
          <p:cNvPicPr preferRelativeResize="0">
            <a:picLocks noChangeAspect="1"/>
          </p:cNvPicPr>
          <p:nvPr/>
        </p:nvPicPr>
        <p:blipFill rotWithShape="1">
          <a:blip r:embed="rId1"/>
          <a:srcRect/>
          <a:stretch>
            <a:fillRect/>
          </a:stretch>
        </p:blipFill>
        <p:spPr>
          <a:xfrm>
            <a:off x="2043113" y="1123950"/>
            <a:ext cx="5078730" cy="2430780"/>
          </a:xfrm>
          <a:prstGeom prst="rect">
            <a:avLst/>
          </a:prstGeom>
          <a:noFill/>
          <a:ln>
            <a:noFill/>
          </a:ln>
          <a:effectLst>
            <a:innerShdw blurRad="88900">
              <a:prstClr val="black">
                <a:alpha val="68000"/>
              </a:prstClr>
            </a:innerShdw>
          </a:effectLst>
        </p:spPr>
      </p:pic>
      <p:sp>
        <p:nvSpPr>
          <p:cNvPr id="3" name="Title 1"/>
          <p:cNvSpPr/>
          <p:nvPr/>
        </p:nvSpPr>
        <p:spPr>
          <a:xfrm>
            <a:off x="660400" y="152400"/>
            <a:ext cx="7950200" cy="6400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a:t>Interface </a:t>
            </a:r>
            <a:r>
              <a:rPr lang="en-US" altLang="en-US"/>
              <a:t>soumett</a:t>
            </a:r>
            <a:r>
              <a:rPr lang="en-US" altLang="en-US">
                <a:solidFill>
                  <a:schemeClr val="tx1"/>
                </a:solidFill>
                <a:effectLst>
                  <a:outerShdw blurRad="50800" dist="38100" dir="5400000" algn="t" rotWithShape="0">
                    <a:prstClr val="black">
                      <a:alpha val="40000"/>
                    </a:prstClr>
                  </a:outerShdw>
                </a:effectLst>
              </a:rPr>
              <a:t>re une candidature</a:t>
            </a:r>
            <a:endParaRPr lang="en-US" altLang="en-US">
              <a:solidFill>
                <a:schemeClr val="tx1"/>
              </a:solidFill>
              <a:effectLst>
                <a:outerShdw blurRad="50800" dist="38100" dir="5400000" algn="t" rotWithShape="0">
                  <a:prstClr val="black">
                    <a:alpha val="40000"/>
                  </a:prstClr>
                </a:outerShdw>
              </a:effectLst>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0"/>
                                        </p:tgtEl>
                                        <p:attrNameLst>
                                          <p:attrName>style.visibility</p:attrName>
                                        </p:attrNameLst>
                                      </p:cBhvr>
                                      <p:to>
                                        <p:strVal val="visible"/>
                                      </p:to>
                                    </p:set>
                                    <p:animEffect transition="in" filter="fade">
                                      <p:cBhvr>
                                        <p:cTn id="7" dur="500"/>
                                        <p:tgtEl>
                                          <p:spTgt spid="440"/>
                                        </p:tgtEl>
                                      </p:cBhvr>
                                    </p:animEffect>
                                  </p:childTnLst>
                                </p:cTn>
                              </p:par>
                              <p:par>
                                <p:cTn id="8" presetID="10" presetClass="entr" presetSubtype="0" fill="hold" nodeType="withEffect">
                                  <p:stCondLst>
                                    <p:cond delay="0"/>
                                  </p:stCondLst>
                                  <p:childTnLst>
                                    <p:set>
                                      <p:cBhvr>
                                        <p:cTn id="9" dur="1" fill="hold">
                                          <p:stCondLst>
                                            <p:cond delay="0"/>
                                          </p:stCondLst>
                                        </p:cTn>
                                        <p:tgtEl>
                                          <p:spTgt spid="449"/>
                                        </p:tgtEl>
                                        <p:attrNameLst>
                                          <p:attrName>style.visibility</p:attrName>
                                        </p:attrNameLst>
                                      </p:cBhvr>
                                      <p:to>
                                        <p:strVal val="visible"/>
                                      </p:to>
                                    </p:set>
                                    <p:animEffect transition="in" filter="fade">
                                      <p:cBhvr>
                                        <p:cTn id="10" dur="500"/>
                                        <p:tgtEl>
                                          <p:spTgt spid="449"/>
                                        </p:tgtEl>
                                      </p:cBhvr>
                                    </p:animEffect>
                                  </p:childTnLst>
                                </p:cTn>
                              </p:par>
                            </p:childTnLst>
                          </p:cTn>
                        </p:par>
                      </p:childTnLst>
                    </p:cTn>
                  </p:par>
                  <p:par>
                    <p:cTn id="11" fill="hold">
                      <p:stCondLst>
                        <p:cond delay="indefinite"/>
                      </p:stCondLst>
                      <p:childTnLst>
                        <p:par>
                          <p:cTn id="12" fill="hold">
                            <p:stCondLst>
                              <p:cond delay="0"/>
                            </p:stCondLst>
                            <p:childTnLst>
                              <p:par>
                                <p:cTn id="13" presetID="11" presetClass="entr" presetSubtype="0" fill="hold" nodeType="clickEffect">
                                  <p:stCondLst>
                                    <p:cond delay="0"/>
                                  </p:stCondLst>
                                  <p:childTnLst>
                                    <p:set>
                                      <p:cBhvr>
                                        <p:cTn id="14" dur="1000">
                                          <p:stCondLst>
                                            <p:cond delay="0"/>
                                          </p:stCondLst>
                                        </p:cTn>
                                        <p:tgtEl>
                                          <p:spTgt spid="4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436" name="Shape 436"/>
        <p:cNvGrpSpPr/>
        <p:nvPr/>
      </p:nvGrpSpPr>
      <p:grpSpPr>
        <a:xfrm>
          <a:off x="0" y="0"/>
          <a:ext cx="0" cy="0"/>
          <a:chOff x="0" y="0"/>
          <a:chExt cx="0" cy="0"/>
        </a:xfrm>
      </p:grpSpPr>
      <p:grpSp>
        <p:nvGrpSpPr>
          <p:cNvPr id="440" name="Google Shape;440;p26"/>
          <p:cNvGrpSpPr/>
          <p:nvPr/>
        </p:nvGrpSpPr>
        <p:grpSpPr>
          <a:xfrm>
            <a:off x="1993900" y="853440"/>
            <a:ext cx="5123815" cy="3985260"/>
            <a:chOff x="3553042" y="1657806"/>
            <a:chExt cx="3461100" cy="2671532"/>
          </a:xfrm>
        </p:grpSpPr>
        <p:sp>
          <p:nvSpPr>
            <p:cNvPr id="441" name="Google Shape;441;p2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6"/>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6"/>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2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26"/>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2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6"/>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49" name="Google Shape;449;p26" descr="/home/oussama/Desktop/sc_pfeV2/300.png300"/>
          <p:cNvPicPr preferRelativeResize="0">
            <a:picLocks noChangeAspect="1"/>
          </p:cNvPicPr>
          <p:nvPr/>
        </p:nvPicPr>
        <p:blipFill rotWithShape="1">
          <a:blip r:embed="rId1"/>
          <a:srcRect/>
          <a:stretch>
            <a:fillRect/>
          </a:stretch>
        </p:blipFill>
        <p:spPr>
          <a:xfrm>
            <a:off x="2091690" y="977265"/>
            <a:ext cx="4918075" cy="2766695"/>
          </a:xfrm>
          <a:prstGeom prst="rect">
            <a:avLst/>
          </a:prstGeom>
          <a:noFill/>
          <a:ln>
            <a:noFill/>
          </a:ln>
          <a:effectLst>
            <a:innerShdw blurRad="88900">
              <a:prstClr val="black">
                <a:alpha val="68000"/>
              </a:prstClr>
            </a:innerShdw>
          </a:effectLst>
        </p:spPr>
      </p:pic>
      <p:sp>
        <p:nvSpPr>
          <p:cNvPr id="3" name="Title 1"/>
          <p:cNvSpPr/>
          <p:nvPr/>
        </p:nvSpPr>
        <p:spPr>
          <a:xfrm>
            <a:off x="514350" y="152400"/>
            <a:ext cx="8149590" cy="6400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a:t>Interface </a:t>
            </a:r>
            <a:r>
              <a:rPr lang="en-US" altLang="en-US"/>
              <a:t>Esp</a:t>
            </a:r>
            <a:r>
              <a:rPr lang="en-US" altLang="en-US">
                <a:solidFill>
                  <a:schemeClr val="tx1"/>
                </a:solidFill>
                <a:effectLst>
                  <a:outerShdw blurRad="50800" dist="38100" dir="5400000" algn="t" rotWithShape="0">
                    <a:prstClr val="black">
                      <a:alpha val="40000"/>
                    </a:prstClr>
                  </a:outerShdw>
                </a:effectLst>
              </a:rPr>
              <a:t>ace recruteur  </a:t>
            </a:r>
            <a:endParaRPr lang="en-US" altLang="en-US">
              <a:solidFill>
                <a:schemeClr val="tx1"/>
              </a:solidFill>
              <a:effectLst>
                <a:outerShdw blurRad="50800" dist="38100" dir="5400000" algn="t" rotWithShape="0">
                  <a:prstClr val="black">
                    <a:alpha val="40000"/>
                  </a:prstClr>
                </a:outerShdw>
              </a:effectLst>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0"/>
                                        </p:tgtEl>
                                        <p:attrNameLst>
                                          <p:attrName>style.visibility</p:attrName>
                                        </p:attrNameLst>
                                      </p:cBhvr>
                                      <p:to>
                                        <p:strVal val="visible"/>
                                      </p:to>
                                    </p:set>
                                    <p:animEffect transition="in" filter="fade">
                                      <p:cBhvr>
                                        <p:cTn id="7" dur="500"/>
                                        <p:tgtEl>
                                          <p:spTgt spid="440"/>
                                        </p:tgtEl>
                                      </p:cBhvr>
                                    </p:animEffect>
                                  </p:childTnLst>
                                </p:cTn>
                              </p:par>
                              <p:par>
                                <p:cTn id="8" presetID="10" presetClass="entr" presetSubtype="0" fill="hold" nodeType="withEffect">
                                  <p:stCondLst>
                                    <p:cond delay="0"/>
                                  </p:stCondLst>
                                  <p:childTnLst>
                                    <p:set>
                                      <p:cBhvr>
                                        <p:cTn id="9" dur="1" fill="hold">
                                          <p:stCondLst>
                                            <p:cond delay="0"/>
                                          </p:stCondLst>
                                        </p:cTn>
                                        <p:tgtEl>
                                          <p:spTgt spid="449"/>
                                        </p:tgtEl>
                                        <p:attrNameLst>
                                          <p:attrName>style.visibility</p:attrName>
                                        </p:attrNameLst>
                                      </p:cBhvr>
                                      <p:to>
                                        <p:strVal val="visible"/>
                                      </p:to>
                                    </p:set>
                                    <p:animEffect transition="in" filter="fade">
                                      <p:cBhvr>
                                        <p:cTn id="10" dur="500"/>
                                        <p:tgtEl>
                                          <p:spTgt spid="449"/>
                                        </p:tgtEl>
                                      </p:cBhvr>
                                    </p:animEffect>
                                  </p:childTnLst>
                                </p:cTn>
                              </p:par>
                            </p:childTnLst>
                          </p:cTn>
                        </p:par>
                      </p:childTnLst>
                    </p:cTn>
                  </p:par>
                  <p:par>
                    <p:cTn id="11" fill="hold">
                      <p:stCondLst>
                        <p:cond delay="indefinite"/>
                      </p:stCondLst>
                      <p:childTnLst>
                        <p:par>
                          <p:cTn id="12" fill="hold">
                            <p:stCondLst>
                              <p:cond delay="0"/>
                            </p:stCondLst>
                            <p:childTnLst>
                              <p:par>
                                <p:cTn id="13" presetID="11" presetClass="entr" presetSubtype="0" fill="hold" nodeType="clickEffect">
                                  <p:stCondLst>
                                    <p:cond delay="0"/>
                                  </p:stCondLst>
                                  <p:childTnLst>
                                    <p:set>
                                      <p:cBhvr>
                                        <p:cTn id="14" dur="1000">
                                          <p:stCondLst>
                                            <p:cond delay="0"/>
                                          </p:stCondLst>
                                        </p:cTn>
                                        <p:tgtEl>
                                          <p:spTgt spid="4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436" name="Shape 436"/>
        <p:cNvGrpSpPr/>
        <p:nvPr/>
      </p:nvGrpSpPr>
      <p:grpSpPr>
        <a:xfrm>
          <a:off x="0" y="0"/>
          <a:ext cx="0" cy="0"/>
          <a:chOff x="0" y="0"/>
          <a:chExt cx="0" cy="0"/>
        </a:xfrm>
      </p:grpSpPr>
      <p:grpSp>
        <p:nvGrpSpPr>
          <p:cNvPr id="440" name="Google Shape;440;p26"/>
          <p:cNvGrpSpPr/>
          <p:nvPr/>
        </p:nvGrpSpPr>
        <p:grpSpPr>
          <a:xfrm>
            <a:off x="1993900" y="1050290"/>
            <a:ext cx="5123815" cy="3483610"/>
            <a:chOff x="3553042" y="1657806"/>
            <a:chExt cx="3461100" cy="2671532"/>
          </a:xfrm>
        </p:grpSpPr>
        <p:sp>
          <p:nvSpPr>
            <p:cNvPr id="441" name="Google Shape;441;p2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6"/>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6"/>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2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26"/>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2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6"/>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49" name="Google Shape;449;p26" descr="/home/oussama/Desktop/DeepinScreenshot_select-area_20190911005523.pngDeepinScreenshot_select-area_20190911005523"/>
          <p:cNvPicPr preferRelativeResize="0">
            <a:picLocks noChangeAspect="1"/>
          </p:cNvPicPr>
          <p:nvPr/>
        </p:nvPicPr>
        <p:blipFill rotWithShape="1">
          <a:blip r:embed="rId1"/>
          <a:srcRect/>
          <a:stretch>
            <a:fillRect/>
          </a:stretch>
        </p:blipFill>
        <p:spPr>
          <a:xfrm>
            <a:off x="2137093" y="1180783"/>
            <a:ext cx="4827270" cy="2359660"/>
          </a:xfrm>
          <a:prstGeom prst="rect">
            <a:avLst/>
          </a:prstGeom>
          <a:noFill/>
          <a:ln>
            <a:noFill/>
          </a:ln>
          <a:effectLst>
            <a:innerShdw blurRad="88900">
              <a:prstClr val="black">
                <a:alpha val="68000"/>
              </a:prstClr>
            </a:innerShdw>
          </a:effectLst>
        </p:spPr>
      </p:pic>
      <p:sp>
        <p:nvSpPr>
          <p:cNvPr id="3" name="Title 1"/>
          <p:cNvSpPr/>
          <p:nvPr/>
        </p:nvSpPr>
        <p:spPr>
          <a:xfrm>
            <a:off x="355600" y="152400"/>
            <a:ext cx="8308340" cy="6400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altLang="en-US"/>
              <a:t> </a:t>
            </a:r>
            <a:r>
              <a:rPr lang="en-US"/>
              <a:t>Interface </a:t>
            </a:r>
            <a:r>
              <a:rPr lang="en-US" altLang="en-US"/>
              <a:t>voir</a:t>
            </a:r>
            <a:r>
              <a:rPr lang="en-US" altLang="en-US">
                <a:solidFill>
                  <a:schemeClr val="tx1"/>
                </a:solidFill>
                <a:effectLst>
                  <a:outerShdw blurRad="50800" dist="38100" dir="5400000" algn="t" rotWithShape="0">
                    <a:prstClr val="black">
                      <a:alpha val="40000"/>
                    </a:prstClr>
                  </a:outerShdw>
                </a:effectLst>
              </a:rPr>
              <a:t> un document  </a:t>
            </a:r>
            <a:endParaRPr lang="en-US" altLang="en-US">
              <a:solidFill>
                <a:schemeClr val="tx1"/>
              </a:solidFill>
              <a:effectLst>
                <a:outerShdw blurRad="50800" dist="38100" dir="5400000" algn="t" rotWithShape="0">
                  <a:prstClr val="black">
                    <a:alpha val="40000"/>
                  </a:prstClr>
                </a:outerShdw>
              </a:effectLst>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0"/>
                                        </p:tgtEl>
                                        <p:attrNameLst>
                                          <p:attrName>style.visibility</p:attrName>
                                        </p:attrNameLst>
                                      </p:cBhvr>
                                      <p:to>
                                        <p:strVal val="visible"/>
                                      </p:to>
                                    </p:set>
                                    <p:animEffect transition="in" filter="fade">
                                      <p:cBhvr>
                                        <p:cTn id="7" dur="500"/>
                                        <p:tgtEl>
                                          <p:spTgt spid="440"/>
                                        </p:tgtEl>
                                      </p:cBhvr>
                                    </p:animEffect>
                                  </p:childTnLst>
                                </p:cTn>
                              </p:par>
                              <p:par>
                                <p:cTn id="8" presetID="10" presetClass="entr" presetSubtype="0" fill="hold" nodeType="withEffect">
                                  <p:stCondLst>
                                    <p:cond delay="0"/>
                                  </p:stCondLst>
                                  <p:childTnLst>
                                    <p:set>
                                      <p:cBhvr>
                                        <p:cTn id="9" dur="1" fill="hold">
                                          <p:stCondLst>
                                            <p:cond delay="0"/>
                                          </p:stCondLst>
                                        </p:cTn>
                                        <p:tgtEl>
                                          <p:spTgt spid="449"/>
                                        </p:tgtEl>
                                        <p:attrNameLst>
                                          <p:attrName>style.visibility</p:attrName>
                                        </p:attrNameLst>
                                      </p:cBhvr>
                                      <p:to>
                                        <p:strVal val="visible"/>
                                      </p:to>
                                    </p:set>
                                    <p:animEffect transition="in" filter="fade">
                                      <p:cBhvr>
                                        <p:cTn id="10" dur="500"/>
                                        <p:tgtEl>
                                          <p:spTgt spid="449"/>
                                        </p:tgtEl>
                                      </p:cBhvr>
                                    </p:animEffect>
                                  </p:childTnLst>
                                </p:cTn>
                              </p:par>
                            </p:childTnLst>
                          </p:cTn>
                        </p:par>
                      </p:childTnLst>
                    </p:cTn>
                  </p:par>
                  <p:par>
                    <p:cTn id="11" fill="hold">
                      <p:stCondLst>
                        <p:cond delay="indefinite"/>
                      </p:stCondLst>
                      <p:childTnLst>
                        <p:par>
                          <p:cTn id="12" fill="hold">
                            <p:stCondLst>
                              <p:cond delay="0"/>
                            </p:stCondLst>
                            <p:childTnLst>
                              <p:par>
                                <p:cTn id="13" presetID="11" presetClass="entr" presetSubtype="0" fill="hold" nodeType="clickEffect">
                                  <p:stCondLst>
                                    <p:cond delay="0"/>
                                  </p:stCondLst>
                                  <p:childTnLst>
                                    <p:set>
                                      <p:cBhvr>
                                        <p:cTn id="14" dur="1000">
                                          <p:stCondLst>
                                            <p:cond delay="0"/>
                                          </p:stCondLst>
                                        </p:cTn>
                                        <p:tgtEl>
                                          <p:spTgt spid="4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436" name="Shape 436"/>
        <p:cNvGrpSpPr/>
        <p:nvPr/>
      </p:nvGrpSpPr>
      <p:grpSpPr>
        <a:xfrm>
          <a:off x="0" y="0"/>
          <a:ext cx="0" cy="0"/>
          <a:chOff x="0" y="0"/>
          <a:chExt cx="0" cy="0"/>
        </a:xfrm>
      </p:grpSpPr>
      <p:grpSp>
        <p:nvGrpSpPr>
          <p:cNvPr id="440" name="Google Shape;440;p26"/>
          <p:cNvGrpSpPr/>
          <p:nvPr/>
        </p:nvGrpSpPr>
        <p:grpSpPr>
          <a:xfrm>
            <a:off x="1993900" y="853440"/>
            <a:ext cx="5123815" cy="3985260"/>
            <a:chOff x="3553042" y="1657806"/>
            <a:chExt cx="3461100" cy="2671532"/>
          </a:xfrm>
        </p:grpSpPr>
        <p:sp>
          <p:nvSpPr>
            <p:cNvPr id="441" name="Google Shape;441;p2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6"/>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6"/>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2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26"/>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2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6"/>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49" name="Google Shape;449;p26" descr="/home/oussama/Desktop/sc_pfeV2/301.png301"/>
          <p:cNvPicPr preferRelativeResize="0">
            <a:picLocks noChangeAspect="1"/>
          </p:cNvPicPr>
          <p:nvPr/>
        </p:nvPicPr>
        <p:blipFill rotWithShape="1">
          <a:blip r:embed="rId1"/>
          <a:srcRect/>
          <a:stretch>
            <a:fillRect/>
          </a:stretch>
        </p:blipFill>
        <p:spPr>
          <a:xfrm>
            <a:off x="2091690" y="977583"/>
            <a:ext cx="4918075" cy="2766060"/>
          </a:xfrm>
          <a:prstGeom prst="rect">
            <a:avLst/>
          </a:prstGeom>
          <a:noFill/>
          <a:ln>
            <a:noFill/>
          </a:ln>
          <a:effectLst>
            <a:innerShdw blurRad="88900">
              <a:prstClr val="black">
                <a:alpha val="68000"/>
              </a:prstClr>
            </a:innerShdw>
          </a:effectLst>
        </p:spPr>
      </p:pic>
      <p:sp>
        <p:nvSpPr>
          <p:cNvPr id="3" name="Title 1"/>
          <p:cNvSpPr/>
          <p:nvPr/>
        </p:nvSpPr>
        <p:spPr>
          <a:xfrm>
            <a:off x="514350" y="152400"/>
            <a:ext cx="8376285" cy="6400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a:t>Interface </a:t>
            </a:r>
            <a:r>
              <a:rPr lang="en-US" altLang="en-US"/>
              <a:t>Gestion</a:t>
            </a:r>
            <a:r>
              <a:rPr lang="en-US" altLang="en-US">
                <a:solidFill>
                  <a:schemeClr val="tx1"/>
                </a:solidFill>
              </a:rPr>
              <a:t> </a:t>
            </a:r>
            <a:r>
              <a:rPr lang="en-US" altLang="en-US">
                <a:solidFill>
                  <a:schemeClr val="tx1"/>
                </a:solidFill>
                <a:effectLst>
                  <a:outerShdw blurRad="50800" dist="38100" dir="5400000" algn="t" rotWithShape="0">
                    <a:prstClr val="black">
                      <a:alpha val="40000"/>
                    </a:prstClr>
                  </a:outerShdw>
                </a:effectLst>
              </a:rPr>
              <a:t>des offres d'emploi</a:t>
            </a:r>
            <a:endParaRPr lang="en-US" altLang="en-US">
              <a:solidFill>
                <a:schemeClr val="tx1"/>
              </a:solidFill>
              <a:effectLst>
                <a:outerShdw blurRad="50800" dist="38100" dir="5400000" algn="t" rotWithShape="0">
                  <a:prstClr val="black">
                    <a:alpha val="40000"/>
                  </a:prstClr>
                </a:outerShdw>
              </a:effectLst>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0"/>
                                        </p:tgtEl>
                                        <p:attrNameLst>
                                          <p:attrName>style.visibility</p:attrName>
                                        </p:attrNameLst>
                                      </p:cBhvr>
                                      <p:to>
                                        <p:strVal val="visible"/>
                                      </p:to>
                                    </p:set>
                                    <p:animEffect transition="in" filter="fade">
                                      <p:cBhvr>
                                        <p:cTn id="7" dur="500"/>
                                        <p:tgtEl>
                                          <p:spTgt spid="440"/>
                                        </p:tgtEl>
                                      </p:cBhvr>
                                    </p:animEffect>
                                  </p:childTnLst>
                                </p:cTn>
                              </p:par>
                              <p:par>
                                <p:cTn id="8" presetID="10" presetClass="entr" presetSubtype="0" fill="hold" nodeType="withEffect">
                                  <p:stCondLst>
                                    <p:cond delay="0"/>
                                  </p:stCondLst>
                                  <p:childTnLst>
                                    <p:set>
                                      <p:cBhvr>
                                        <p:cTn id="9" dur="1" fill="hold">
                                          <p:stCondLst>
                                            <p:cond delay="0"/>
                                          </p:stCondLst>
                                        </p:cTn>
                                        <p:tgtEl>
                                          <p:spTgt spid="449"/>
                                        </p:tgtEl>
                                        <p:attrNameLst>
                                          <p:attrName>style.visibility</p:attrName>
                                        </p:attrNameLst>
                                      </p:cBhvr>
                                      <p:to>
                                        <p:strVal val="visible"/>
                                      </p:to>
                                    </p:set>
                                    <p:animEffect transition="in" filter="fade">
                                      <p:cBhvr>
                                        <p:cTn id="10" dur="500"/>
                                        <p:tgtEl>
                                          <p:spTgt spid="449"/>
                                        </p:tgtEl>
                                      </p:cBhvr>
                                    </p:animEffect>
                                  </p:childTnLst>
                                </p:cTn>
                              </p:par>
                            </p:childTnLst>
                          </p:cTn>
                        </p:par>
                      </p:childTnLst>
                    </p:cTn>
                  </p:par>
                  <p:par>
                    <p:cTn id="11" fill="hold">
                      <p:stCondLst>
                        <p:cond delay="indefinite"/>
                      </p:stCondLst>
                      <p:childTnLst>
                        <p:par>
                          <p:cTn id="12" fill="hold">
                            <p:stCondLst>
                              <p:cond delay="0"/>
                            </p:stCondLst>
                            <p:childTnLst>
                              <p:par>
                                <p:cTn id="13" presetID="11" presetClass="entr" presetSubtype="0" fill="hold" nodeType="clickEffect">
                                  <p:stCondLst>
                                    <p:cond delay="0"/>
                                  </p:stCondLst>
                                  <p:childTnLst>
                                    <p:set>
                                      <p:cBhvr>
                                        <p:cTn id="14" dur="1000">
                                          <p:stCondLst>
                                            <p:cond delay="0"/>
                                          </p:stCondLst>
                                        </p:cTn>
                                        <p:tgtEl>
                                          <p:spTgt spid="4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436" name="Shape 436"/>
        <p:cNvGrpSpPr/>
        <p:nvPr/>
      </p:nvGrpSpPr>
      <p:grpSpPr>
        <a:xfrm>
          <a:off x="0" y="0"/>
          <a:ext cx="0" cy="0"/>
          <a:chOff x="0" y="0"/>
          <a:chExt cx="0" cy="0"/>
        </a:xfrm>
      </p:grpSpPr>
      <p:grpSp>
        <p:nvGrpSpPr>
          <p:cNvPr id="440" name="Google Shape;440;p26"/>
          <p:cNvGrpSpPr/>
          <p:nvPr/>
        </p:nvGrpSpPr>
        <p:grpSpPr>
          <a:xfrm>
            <a:off x="1993900" y="853440"/>
            <a:ext cx="5123815" cy="3985260"/>
            <a:chOff x="3553042" y="1657806"/>
            <a:chExt cx="3461100" cy="2671532"/>
          </a:xfrm>
        </p:grpSpPr>
        <p:sp>
          <p:nvSpPr>
            <p:cNvPr id="441" name="Google Shape;441;p2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6"/>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6"/>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2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26"/>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2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6"/>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49" name="Google Shape;449;p26" descr="/home/oussama/Desktop/sc_pfeV2/302.png302"/>
          <p:cNvPicPr preferRelativeResize="0">
            <a:picLocks noChangeAspect="1"/>
          </p:cNvPicPr>
          <p:nvPr/>
        </p:nvPicPr>
        <p:blipFill rotWithShape="1">
          <a:blip r:embed="rId1"/>
          <a:srcRect/>
          <a:stretch>
            <a:fillRect/>
          </a:stretch>
        </p:blipFill>
        <p:spPr>
          <a:xfrm>
            <a:off x="2092008" y="977583"/>
            <a:ext cx="4917440" cy="2766060"/>
          </a:xfrm>
          <a:prstGeom prst="rect">
            <a:avLst/>
          </a:prstGeom>
          <a:noFill/>
          <a:ln>
            <a:noFill/>
          </a:ln>
          <a:effectLst>
            <a:innerShdw blurRad="88900">
              <a:prstClr val="black">
                <a:alpha val="68000"/>
              </a:prstClr>
            </a:innerShdw>
          </a:effectLst>
        </p:spPr>
      </p:pic>
      <p:sp>
        <p:nvSpPr>
          <p:cNvPr id="3" name="Title 1"/>
          <p:cNvSpPr/>
          <p:nvPr/>
        </p:nvSpPr>
        <p:spPr>
          <a:xfrm>
            <a:off x="514350" y="152400"/>
            <a:ext cx="8376285" cy="6400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a:t>Interface </a:t>
            </a:r>
            <a:r>
              <a:rPr lang="en-US" altLang="en-US"/>
              <a:t>Ajouter</a:t>
            </a:r>
            <a:r>
              <a:rPr lang="en-US" altLang="en-US">
                <a:solidFill>
                  <a:schemeClr val="tx1"/>
                </a:solidFill>
              </a:rPr>
              <a:t> </a:t>
            </a:r>
            <a:r>
              <a:rPr lang="en-US" altLang="en-US">
                <a:solidFill>
                  <a:schemeClr val="tx1"/>
                </a:solidFill>
                <a:effectLst>
                  <a:outerShdw blurRad="50800" dist="38100" dir="5400000" algn="t" rotWithShape="0">
                    <a:prstClr val="black">
                      <a:alpha val="40000"/>
                    </a:prstClr>
                  </a:outerShdw>
                </a:effectLst>
              </a:rPr>
              <a:t> une offres d'emploi </a:t>
            </a:r>
            <a:endParaRPr lang="en-US" altLang="en-US">
              <a:solidFill>
                <a:schemeClr val="tx1"/>
              </a:solidFill>
              <a:effectLst>
                <a:outerShdw blurRad="50800" dist="38100" dir="5400000" algn="t" rotWithShape="0">
                  <a:prstClr val="black">
                    <a:alpha val="40000"/>
                  </a:prstClr>
                </a:outerShdw>
              </a:effectLst>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0"/>
                                        </p:tgtEl>
                                        <p:attrNameLst>
                                          <p:attrName>style.visibility</p:attrName>
                                        </p:attrNameLst>
                                      </p:cBhvr>
                                      <p:to>
                                        <p:strVal val="visible"/>
                                      </p:to>
                                    </p:set>
                                    <p:animEffect transition="in" filter="fade">
                                      <p:cBhvr>
                                        <p:cTn id="7" dur="500"/>
                                        <p:tgtEl>
                                          <p:spTgt spid="440"/>
                                        </p:tgtEl>
                                      </p:cBhvr>
                                    </p:animEffect>
                                  </p:childTnLst>
                                </p:cTn>
                              </p:par>
                              <p:par>
                                <p:cTn id="8" presetID="10" presetClass="entr" presetSubtype="0" fill="hold" nodeType="withEffect">
                                  <p:stCondLst>
                                    <p:cond delay="0"/>
                                  </p:stCondLst>
                                  <p:childTnLst>
                                    <p:set>
                                      <p:cBhvr>
                                        <p:cTn id="9" dur="1" fill="hold">
                                          <p:stCondLst>
                                            <p:cond delay="0"/>
                                          </p:stCondLst>
                                        </p:cTn>
                                        <p:tgtEl>
                                          <p:spTgt spid="449"/>
                                        </p:tgtEl>
                                        <p:attrNameLst>
                                          <p:attrName>style.visibility</p:attrName>
                                        </p:attrNameLst>
                                      </p:cBhvr>
                                      <p:to>
                                        <p:strVal val="visible"/>
                                      </p:to>
                                    </p:set>
                                    <p:animEffect transition="in" filter="fade">
                                      <p:cBhvr>
                                        <p:cTn id="10" dur="500"/>
                                        <p:tgtEl>
                                          <p:spTgt spid="449"/>
                                        </p:tgtEl>
                                      </p:cBhvr>
                                    </p:animEffect>
                                  </p:childTnLst>
                                </p:cTn>
                              </p:par>
                            </p:childTnLst>
                          </p:cTn>
                        </p:par>
                      </p:childTnLst>
                    </p:cTn>
                  </p:par>
                  <p:par>
                    <p:cTn id="11" fill="hold">
                      <p:stCondLst>
                        <p:cond delay="indefinite"/>
                      </p:stCondLst>
                      <p:childTnLst>
                        <p:par>
                          <p:cTn id="12" fill="hold">
                            <p:stCondLst>
                              <p:cond delay="0"/>
                            </p:stCondLst>
                            <p:childTnLst>
                              <p:par>
                                <p:cTn id="13" presetID="11" presetClass="entr" presetSubtype="0" fill="hold" nodeType="clickEffect">
                                  <p:stCondLst>
                                    <p:cond delay="0"/>
                                  </p:stCondLst>
                                  <p:childTnLst>
                                    <p:set>
                                      <p:cBhvr>
                                        <p:cTn id="14" dur="1000">
                                          <p:stCondLst>
                                            <p:cond delay="0"/>
                                          </p:stCondLst>
                                        </p:cTn>
                                        <p:tgtEl>
                                          <p:spTgt spid="4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436" name="Shape 436"/>
        <p:cNvGrpSpPr/>
        <p:nvPr/>
      </p:nvGrpSpPr>
      <p:grpSpPr>
        <a:xfrm>
          <a:off x="0" y="0"/>
          <a:ext cx="0" cy="0"/>
          <a:chOff x="0" y="0"/>
          <a:chExt cx="0" cy="0"/>
        </a:xfrm>
      </p:grpSpPr>
      <p:grpSp>
        <p:nvGrpSpPr>
          <p:cNvPr id="440" name="Google Shape;440;p26"/>
          <p:cNvGrpSpPr/>
          <p:nvPr/>
        </p:nvGrpSpPr>
        <p:grpSpPr>
          <a:xfrm>
            <a:off x="1989455" y="1068070"/>
            <a:ext cx="5123815" cy="3489960"/>
            <a:chOff x="3553042" y="1657806"/>
            <a:chExt cx="3461100" cy="2671532"/>
          </a:xfrm>
        </p:grpSpPr>
        <p:sp>
          <p:nvSpPr>
            <p:cNvPr id="441" name="Google Shape;441;p2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6"/>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6"/>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2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26"/>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2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6"/>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49" name="Google Shape;449;p26" descr="/home/oussama/Desktop/sc_pfeV2/312.png312"/>
          <p:cNvPicPr preferRelativeResize="0">
            <a:picLocks noChangeAspect="1"/>
          </p:cNvPicPr>
          <p:nvPr/>
        </p:nvPicPr>
        <p:blipFill rotWithShape="1">
          <a:blip r:embed="rId1"/>
          <a:srcRect/>
          <a:stretch>
            <a:fillRect/>
          </a:stretch>
        </p:blipFill>
        <p:spPr>
          <a:xfrm>
            <a:off x="2092008" y="1191578"/>
            <a:ext cx="4917440" cy="2338070"/>
          </a:xfrm>
          <a:prstGeom prst="rect">
            <a:avLst/>
          </a:prstGeom>
          <a:noFill/>
          <a:ln>
            <a:noFill/>
          </a:ln>
          <a:effectLst>
            <a:innerShdw blurRad="88900">
              <a:prstClr val="black">
                <a:alpha val="68000"/>
              </a:prstClr>
            </a:innerShdw>
          </a:effectLst>
        </p:spPr>
      </p:pic>
      <p:sp>
        <p:nvSpPr>
          <p:cNvPr id="3" name="Title 1"/>
          <p:cNvSpPr/>
          <p:nvPr/>
        </p:nvSpPr>
        <p:spPr>
          <a:xfrm>
            <a:off x="514350" y="152400"/>
            <a:ext cx="8376285" cy="6400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a:t>Interface </a:t>
            </a:r>
            <a:r>
              <a:rPr lang="en-US" altLang="en-US"/>
              <a:t>Modifier </a:t>
            </a:r>
            <a:r>
              <a:rPr lang="en-US" altLang="en-US">
                <a:solidFill>
                  <a:schemeClr val="tx1"/>
                </a:solidFill>
                <a:effectLst>
                  <a:outerShdw blurRad="50800" dist="38100" dir="5400000" algn="t" rotWithShape="0">
                    <a:prstClr val="black">
                      <a:alpha val="40000"/>
                    </a:prstClr>
                  </a:outerShdw>
                </a:effectLst>
              </a:rPr>
              <a:t>une offres d'emploi </a:t>
            </a:r>
            <a:endParaRPr lang="en-US" altLang="en-US">
              <a:solidFill>
                <a:schemeClr val="tx1"/>
              </a:solidFill>
              <a:effectLst>
                <a:outerShdw blurRad="50800" dist="38100" dir="5400000" algn="t" rotWithShape="0">
                  <a:prstClr val="black">
                    <a:alpha val="40000"/>
                  </a:prstClr>
                </a:outerShdw>
              </a:effectLst>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0"/>
                                        </p:tgtEl>
                                        <p:attrNameLst>
                                          <p:attrName>style.visibility</p:attrName>
                                        </p:attrNameLst>
                                      </p:cBhvr>
                                      <p:to>
                                        <p:strVal val="visible"/>
                                      </p:to>
                                    </p:set>
                                    <p:animEffect transition="in" filter="fade">
                                      <p:cBhvr>
                                        <p:cTn id="7" dur="500"/>
                                        <p:tgtEl>
                                          <p:spTgt spid="440"/>
                                        </p:tgtEl>
                                      </p:cBhvr>
                                    </p:animEffect>
                                  </p:childTnLst>
                                </p:cTn>
                              </p:par>
                              <p:par>
                                <p:cTn id="8" presetID="10" presetClass="entr" presetSubtype="0" fill="hold" nodeType="withEffect">
                                  <p:stCondLst>
                                    <p:cond delay="0"/>
                                  </p:stCondLst>
                                  <p:childTnLst>
                                    <p:set>
                                      <p:cBhvr>
                                        <p:cTn id="9" dur="1" fill="hold">
                                          <p:stCondLst>
                                            <p:cond delay="0"/>
                                          </p:stCondLst>
                                        </p:cTn>
                                        <p:tgtEl>
                                          <p:spTgt spid="449"/>
                                        </p:tgtEl>
                                        <p:attrNameLst>
                                          <p:attrName>style.visibility</p:attrName>
                                        </p:attrNameLst>
                                      </p:cBhvr>
                                      <p:to>
                                        <p:strVal val="visible"/>
                                      </p:to>
                                    </p:set>
                                    <p:animEffect transition="in" filter="fade">
                                      <p:cBhvr>
                                        <p:cTn id="10" dur="500"/>
                                        <p:tgtEl>
                                          <p:spTgt spid="449"/>
                                        </p:tgtEl>
                                      </p:cBhvr>
                                    </p:animEffect>
                                  </p:childTnLst>
                                </p:cTn>
                              </p:par>
                            </p:childTnLst>
                          </p:cTn>
                        </p:par>
                      </p:childTnLst>
                    </p:cTn>
                  </p:par>
                  <p:par>
                    <p:cTn id="11" fill="hold">
                      <p:stCondLst>
                        <p:cond delay="indefinite"/>
                      </p:stCondLst>
                      <p:childTnLst>
                        <p:par>
                          <p:cTn id="12" fill="hold">
                            <p:stCondLst>
                              <p:cond delay="0"/>
                            </p:stCondLst>
                            <p:childTnLst>
                              <p:par>
                                <p:cTn id="13" presetID="11" presetClass="entr" presetSubtype="0" fill="hold" nodeType="clickEffect">
                                  <p:stCondLst>
                                    <p:cond delay="0"/>
                                  </p:stCondLst>
                                  <p:childTnLst>
                                    <p:set>
                                      <p:cBhvr>
                                        <p:cTn id="14" dur="1000">
                                          <p:stCondLst>
                                            <p:cond delay="0"/>
                                          </p:stCondLst>
                                        </p:cTn>
                                        <p:tgtEl>
                                          <p:spTgt spid="4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436" name="Shape 436"/>
        <p:cNvGrpSpPr/>
        <p:nvPr/>
      </p:nvGrpSpPr>
      <p:grpSpPr>
        <a:xfrm>
          <a:off x="0" y="0"/>
          <a:ext cx="0" cy="0"/>
          <a:chOff x="0" y="0"/>
          <a:chExt cx="0" cy="0"/>
        </a:xfrm>
      </p:grpSpPr>
      <p:grpSp>
        <p:nvGrpSpPr>
          <p:cNvPr id="440" name="Google Shape;440;p26"/>
          <p:cNvGrpSpPr/>
          <p:nvPr/>
        </p:nvGrpSpPr>
        <p:grpSpPr>
          <a:xfrm>
            <a:off x="1993900" y="853440"/>
            <a:ext cx="5123815" cy="3985260"/>
            <a:chOff x="3553042" y="1657806"/>
            <a:chExt cx="3461100" cy="2671532"/>
          </a:xfrm>
        </p:grpSpPr>
        <p:sp>
          <p:nvSpPr>
            <p:cNvPr id="441" name="Google Shape;441;p2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6"/>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6"/>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2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26"/>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2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6"/>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49" name="Google Shape;449;p26" descr="/home/oussama/Desktop/DeepinScreenshot_20190911010050.pngDeepinScreenshot_20190911010050"/>
          <p:cNvPicPr preferRelativeResize="0">
            <a:picLocks noChangeAspect="1"/>
          </p:cNvPicPr>
          <p:nvPr/>
        </p:nvPicPr>
        <p:blipFill rotWithShape="1">
          <a:blip r:embed="rId1"/>
          <a:srcRect/>
          <a:stretch>
            <a:fillRect/>
          </a:stretch>
        </p:blipFill>
        <p:spPr>
          <a:xfrm>
            <a:off x="2097405" y="973455"/>
            <a:ext cx="4916805" cy="2765425"/>
          </a:xfrm>
          <a:prstGeom prst="rect">
            <a:avLst/>
          </a:prstGeom>
          <a:noFill/>
          <a:ln>
            <a:noFill/>
          </a:ln>
          <a:effectLst>
            <a:innerShdw blurRad="88900">
              <a:prstClr val="black">
                <a:alpha val="68000"/>
              </a:prstClr>
            </a:innerShdw>
          </a:effectLst>
        </p:spPr>
      </p:pic>
      <p:sp>
        <p:nvSpPr>
          <p:cNvPr id="3" name="Title 1"/>
          <p:cNvSpPr/>
          <p:nvPr/>
        </p:nvSpPr>
        <p:spPr>
          <a:xfrm>
            <a:off x="514350" y="152400"/>
            <a:ext cx="8149590" cy="6400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altLang="en-US"/>
              <a:t>  </a:t>
            </a:r>
            <a:r>
              <a:rPr lang="en-US"/>
              <a:t>Interface </a:t>
            </a:r>
            <a:r>
              <a:rPr lang="en-US" altLang="en-US"/>
              <a:t>Esp</a:t>
            </a:r>
            <a:r>
              <a:rPr lang="en-US" altLang="en-US">
                <a:solidFill>
                  <a:schemeClr val="bg1"/>
                </a:solidFill>
                <a:effectLst>
                  <a:outerShdw blurRad="50800" dist="38100" dir="5400000" algn="t" rotWithShape="0">
                    <a:prstClr val="black">
                      <a:alpha val="40000"/>
                    </a:prstClr>
                  </a:outerShdw>
                </a:effectLst>
              </a:rPr>
              <a:t>ac</a:t>
            </a:r>
            <a:r>
              <a:rPr lang="en-US" altLang="en-US">
                <a:solidFill>
                  <a:schemeClr val="tx1"/>
                </a:solidFill>
                <a:effectLst>
                  <a:outerShdw blurRad="50800" dist="38100" dir="5400000" algn="t" rotWithShape="0">
                    <a:prstClr val="black">
                      <a:alpha val="40000"/>
                    </a:prstClr>
                  </a:outerShdw>
                </a:effectLst>
              </a:rPr>
              <a:t>e </a:t>
            </a:r>
            <a:r>
              <a:rPr altLang="en-US">
                <a:solidFill>
                  <a:schemeClr val="tx1"/>
                </a:solidFill>
                <a:effectLst>
                  <a:outerShdw blurRad="50800" dist="38100" dir="5400000" algn="t" rotWithShape="0">
                    <a:prstClr val="black">
                      <a:alpha val="40000"/>
                    </a:prstClr>
                  </a:outerShdw>
                </a:effectLst>
              </a:rPr>
              <a:t>administrateur </a:t>
            </a:r>
            <a:endParaRPr altLang="en-US">
              <a:solidFill>
                <a:schemeClr val="tx1"/>
              </a:solidFill>
              <a:effectLst>
                <a:outerShdw blurRad="50800" dist="38100" dir="5400000" algn="t" rotWithShape="0">
                  <a:prstClr val="black">
                    <a:alpha val="40000"/>
                  </a:prstClr>
                </a:outerShdw>
              </a:effectLst>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0"/>
                                        </p:tgtEl>
                                        <p:attrNameLst>
                                          <p:attrName>style.visibility</p:attrName>
                                        </p:attrNameLst>
                                      </p:cBhvr>
                                      <p:to>
                                        <p:strVal val="visible"/>
                                      </p:to>
                                    </p:set>
                                    <p:animEffect transition="in" filter="fade">
                                      <p:cBhvr>
                                        <p:cTn id="7" dur="500"/>
                                        <p:tgtEl>
                                          <p:spTgt spid="440"/>
                                        </p:tgtEl>
                                      </p:cBhvr>
                                    </p:animEffect>
                                  </p:childTnLst>
                                </p:cTn>
                              </p:par>
                              <p:par>
                                <p:cTn id="8" presetID="10" presetClass="entr" presetSubtype="0" fill="hold" nodeType="withEffect">
                                  <p:stCondLst>
                                    <p:cond delay="0"/>
                                  </p:stCondLst>
                                  <p:childTnLst>
                                    <p:set>
                                      <p:cBhvr>
                                        <p:cTn id="9" dur="1" fill="hold">
                                          <p:stCondLst>
                                            <p:cond delay="0"/>
                                          </p:stCondLst>
                                        </p:cTn>
                                        <p:tgtEl>
                                          <p:spTgt spid="449"/>
                                        </p:tgtEl>
                                        <p:attrNameLst>
                                          <p:attrName>style.visibility</p:attrName>
                                        </p:attrNameLst>
                                      </p:cBhvr>
                                      <p:to>
                                        <p:strVal val="visible"/>
                                      </p:to>
                                    </p:set>
                                    <p:animEffect transition="in" filter="fade">
                                      <p:cBhvr>
                                        <p:cTn id="10" dur="500"/>
                                        <p:tgtEl>
                                          <p:spTgt spid="449"/>
                                        </p:tgtEl>
                                      </p:cBhvr>
                                    </p:animEffect>
                                  </p:childTnLst>
                                </p:cTn>
                              </p:par>
                            </p:childTnLst>
                          </p:cTn>
                        </p:par>
                      </p:childTnLst>
                    </p:cTn>
                  </p:par>
                  <p:par>
                    <p:cTn id="11" fill="hold">
                      <p:stCondLst>
                        <p:cond delay="indefinite"/>
                      </p:stCondLst>
                      <p:childTnLst>
                        <p:par>
                          <p:cTn id="12" fill="hold">
                            <p:stCondLst>
                              <p:cond delay="0"/>
                            </p:stCondLst>
                            <p:childTnLst>
                              <p:par>
                                <p:cTn id="13" presetID="11" presetClass="entr" presetSubtype="0" fill="hold" nodeType="clickEffect">
                                  <p:stCondLst>
                                    <p:cond delay="0"/>
                                  </p:stCondLst>
                                  <p:childTnLst>
                                    <p:set>
                                      <p:cBhvr>
                                        <p:cTn id="14" dur="1000">
                                          <p:stCondLst>
                                            <p:cond delay="0"/>
                                          </p:stCondLst>
                                        </p:cTn>
                                        <p:tgtEl>
                                          <p:spTgt spid="4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436" name="Shape 436"/>
        <p:cNvGrpSpPr/>
        <p:nvPr/>
      </p:nvGrpSpPr>
      <p:grpSpPr>
        <a:xfrm>
          <a:off x="0" y="0"/>
          <a:ext cx="0" cy="0"/>
          <a:chOff x="0" y="0"/>
          <a:chExt cx="0" cy="0"/>
        </a:xfrm>
      </p:grpSpPr>
      <p:grpSp>
        <p:nvGrpSpPr>
          <p:cNvPr id="440" name="Google Shape;440;p26"/>
          <p:cNvGrpSpPr/>
          <p:nvPr/>
        </p:nvGrpSpPr>
        <p:grpSpPr>
          <a:xfrm>
            <a:off x="1993900" y="1042670"/>
            <a:ext cx="5123815" cy="3497580"/>
            <a:chOff x="3553042" y="1657806"/>
            <a:chExt cx="3461100" cy="2671532"/>
          </a:xfrm>
        </p:grpSpPr>
        <p:sp>
          <p:nvSpPr>
            <p:cNvPr id="441" name="Google Shape;441;p2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6"/>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6"/>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2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26"/>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2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6"/>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49" name="Google Shape;449;p26" descr="/home/oussama/Desktop/sc_pfeV2/308.png308"/>
          <p:cNvPicPr preferRelativeResize="0">
            <a:picLocks noChangeAspect="1"/>
          </p:cNvPicPr>
          <p:nvPr/>
        </p:nvPicPr>
        <p:blipFill rotWithShape="1">
          <a:blip r:embed="rId1"/>
          <a:srcRect/>
          <a:stretch>
            <a:fillRect/>
          </a:stretch>
        </p:blipFill>
        <p:spPr>
          <a:xfrm>
            <a:off x="2108200" y="1184593"/>
            <a:ext cx="4885055" cy="2352040"/>
          </a:xfrm>
          <a:prstGeom prst="rect">
            <a:avLst/>
          </a:prstGeom>
          <a:noFill/>
          <a:ln>
            <a:noFill/>
          </a:ln>
          <a:effectLst>
            <a:innerShdw blurRad="88900">
              <a:prstClr val="black">
                <a:alpha val="68000"/>
              </a:prstClr>
            </a:innerShdw>
          </a:effectLst>
        </p:spPr>
      </p:pic>
      <p:sp>
        <p:nvSpPr>
          <p:cNvPr id="3" name="Title 1"/>
          <p:cNvSpPr/>
          <p:nvPr/>
        </p:nvSpPr>
        <p:spPr>
          <a:xfrm>
            <a:off x="367030" y="152400"/>
            <a:ext cx="8252460" cy="6400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altLang="en-US"/>
              <a:t>  </a:t>
            </a:r>
            <a:r>
              <a:rPr lang="en-US"/>
              <a:t>Interface Getio</a:t>
            </a:r>
            <a:r>
              <a:rPr lang="en-US">
                <a:solidFill>
                  <a:schemeClr val="tx1"/>
                </a:solidFill>
                <a:effectLst>
                  <a:outerShdw blurRad="50800" dist="38100" dir="5400000" algn="t" rotWithShape="0">
                    <a:prstClr val="black">
                      <a:alpha val="40000"/>
                    </a:prstClr>
                  </a:outerShdw>
                </a:effectLst>
              </a:rPr>
              <a:t>n des comptes</a:t>
            </a:r>
            <a:endParaRPr lang="en-US">
              <a:solidFill>
                <a:schemeClr val="tx1"/>
              </a:solidFill>
              <a:effectLst>
                <a:outerShdw blurRad="50800" dist="38100" dir="5400000" algn="t" rotWithShape="0">
                  <a:prstClr val="black">
                    <a:alpha val="40000"/>
                  </a:prstClr>
                </a:outerShdw>
              </a:effectLst>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0"/>
                                        </p:tgtEl>
                                        <p:attrNameLst>
                                          <p:attrName>style.visibility</p:attrName>
                                        </p:attrNameLst>
                                      </p:cBhvr>
                                      <p:to>
                                        <p:strVal val="visible"/>
                                      </p:to>
                                    </p:set>
                                    <p:animEffect transition="in" filter="fade">
                                      <p:cBhvr>
                                        <p:cTn id="7" dur="500"/>
                                        <p:tgtEl>
                                          <p:spTgt spid="440"/>
                                        </p:tgtEl>
                                      </p:cBhvr>
                                    </p:animEffect>
                                  </p:childTnLst>
                                </p:cTn>
                              </p:par>
                              <p:par>
                                <p:cTn id="8" presetID="10" presetClass="entr" presetSubtype="0" fill="hold" nodeType="withEffect">
                                  <p:stCondLst>
                                    <p:cond delay="0"/>
                                  </p:stCondLst>
                                  <p:childTnLst>
                                    <p:set>
                                      <p:cBhvr>
                                        <p:cTn id="9" dur="1" fill="hold">
                                          <p:stCondLst>
                                            <p:cond delay="0"/>
                                          </p:stCondLst>
                                        </p:cTn>
                                        <p:tgtEl>
                                          <p:spTgt spid="449"/>
                                        </p:tgtEl>
                                        <p:attrNameLst>
                                          <p:attrName>style.visibility</p:attrName>
                                        </p:attrNameLst>
                                      </p:cBhvr>
                                      <p:to>
                                        <p:strVal val="visible"/>
                                      </p:to>
                                    </p:set>
                                    <p:animEffect transition="in" filter="fade">
                                      <p:cBhvr>
                                        <p:cTn id="10" dur="500"/>
                                        <p:tgtEl>
                                          <p:spTgt spid="449"/>
                                        </p:tgtEl>
                                      </p:cBhvr>
                                    </p:animEffect>
                                  </p:childTnLst>
                                </p:cTn>
                              </p:par>
                            </p:childTnLst>
                          </p:cTn>
                        </p:par>
                      </p:childTnLst>
                    </p:cTn>
                  </p:par>
                  <p:par>
                    <p:cTn id="11" fill="hold">
                      <p:stCondLst>
                        <p:cond delay="indefinite"/>
                      </p:stCondLst>
                      <p:childTnLst>
                        <p:par>
                          <p:cTn id="12" fill="hold">
                            <p:stCondLst>
                              <p:cond delay="0"/>
                            </p:stCondLst>
                            <p:childTnLst>
                              <p:par>
                                <p:cTn id="13" presetID="11" presetClass="entr" presetSubtype="0" fill="hold" nodeType="clickEffect">
                                  <p:stCondLst>
                                    <p:cond delay="0"/>
                                  </p:stCondLst>
                                  <p:childTnLst>
                                    <p:set>
                                      <p:cBhvr>
                                        <p:cTn id="14" dur="1000">
                                          <p:stCondLst>
                                            <p:cond delay="0"/>
                                          </p:stCondLst>
                                        </p:cTn>
                                        <p:tgtEl>
                                          <p:spTgt spid="4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sz="6000">
                <a:latin typeface="Raleway" panose="020B0603030101060003" charset="0"/>
                <a:cs typeface="Raleway" panose="020B0603030101060003" charset="0"/>
              </a:rPr>
              <a:t>Etude préalable</a:t>
            </a:r>
            <a:endParaRPr lang="en-US" sz="6000">
              <a:latin typeface="Raleway" panose="020B0603030101060003" charset="0"/>
              <a:cs typeface="Raleway" panose="020B0603030101060003" charset="0"/>
            </a:endParaRPr>
          </a:p>
        </p:txBody>
      </p:sp>
    </p:spTree>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436" name="Shape 436"/>
        <p:cNvGrpSpPr/>
        <p:nvPr/>
      </p:nvGrpSpPr>
      <p:grpSpPr>
        <a:xfrm>
          <a:off x="0" y="0"/>
          <a:ext cx="0" cy="0"/>
          <a:chOff x="0" y="0"/>
          <a:chExt cx="0" cy="0"/>
        </a:xfrm>
      </p:grpSpPr>
      <p:grpSp>
        <p:nvGrpSpPr>
          <p:cNvPr id="440" name="Google Shape;440;p26"/>
          <p:cNvGrpSpPr/>
          <p:nvPr/>
        </p:nvGrpSpPr>
        <p:grpSpPr>
          <a:xfrm>
            <a:off x="1993900" y="1042670"/>
            <a:ext cx="5123815" cy="3497580"/>
            <a:chOff x="3553042" y="1657806"/>
            <a:chExt cx="3461100" cy="2671532"/>
          </a:xfrm>
        </p:grpSpPr>
        <p:sp>
          <p:nvSpPr>
            <p:cNvPr id="441" name="Google Shape;441;p2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6"/>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6"/>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2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26"/>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2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6"/>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49" name="Google Shape;449;p26" descr="/home/oussama/Desktop/sc_pfeV2/311.png311"/>
          <p:cNvPicPr preferRelativeResize="0">
            <a:picLocks noChangeAspect="1"/>
          </p:cNvPicPr>
          <p:nvPr/>
        </p:nvPicPr>
        <p:blipFill rotWithShape="1">
          <a:blip r:embed="rId1"/>
          <a:srcRect/>
          <a:stretch>
            <a:fillRect/>
          </a:stretch>
        </p:blipFill>
        <p:spPr>
          <a:xfrm>
            <a:off x="2113280" y="1203325"/>
            <a:ext cx="4885055" cy="2315845"/>
          </a:xfrm>
          <a:prstGeom prst="rect">
            <a:avLst/>
          </a:prstGeom>
          <a:noFill/>
          <a:ln>
            <a:noFill/>
          </a:ln>
          <a:effectLst>
            <a:innerShdw blurRad="88900">
              <a:prstClr val="black">
                <a:alpha val="68000"/>
              </a:prstClr>
            </a:innerShdw>
          </a:effectLst>
        </p:spPr>
      </p:pic>
      <p:sp>
        <p:nvSpPr>
          <p:cNvPr id="3" name="Title 1"/>
          <p:cNvSpPr/>
          <p:nvPr/>
        </p:nvSpPr>
        <p:spPr>
          <a:xfrm>
            <a:off x="367030" y="152400"/>
            <a:ext cx="8252460" cy="6400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altLang="en-US"/>
              <a:t>  </a:t>
            </a:r>
            <a:r>
              <a:rPr lang="en-US"/>
              <a:t>Interface Getio</a:t>
            </a:r>
            <a:r>
              <a:rPr lang="en-US">
                <a:solidFill>
                  <a:schemeClr val="tx1"/>
                </a:solidFill>
                <a:effectLst>
                  <a:outerShdw blurRad="50800" dist="38100" dir="5400000" algn="t" rotWithShape="0">
                    <a:prstClr val="black">
                      <a:alpha val="40000"/>
                    </a:prstClr>
                  </a:outerShdw>
                </a:effectLst>
              </a:rPr>
              <a:t>n des comptes</a:t>
            </a:r>
            <a:endParaRPr lang="en-US">
              <a:solidFill>
                <a:schemeClr val="tx1"/>
              </a:solidFill>
              <a:effectLst>
                <a:outerShdw blurRad="50800" dist="38100" dir="5400000" algn="t" rotWithShape="0">
                  <a:prstClr val="black">
                    <a:alpha val="40000"/>
                  </a:prstClr>
                </a:outerShdw>
              </a:effectLst>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0"/>
                                        </p:tgtEl>
                                        <p:attrNameLst>
                                          <p:attrName>style.visibility</p:attrName>
                                        </p:attrNameLst>
                                      </p:cBhvr>
                                      <p:to>
                                        <p:strVal val="visible"/>
                                      </p:to>
                                    </p:set>
                                    <p:animEffect transition="in" filter="fade">
                                      <p:cBhvr>
                                        <p:cTn id="7" dur="500"/>
                                        <p:tgtEl>
                                          <p:spTgt spid="440"/>
                                        </p:tgtEl>
                                      </p:cBhvr>
                                    </p:animEffect>
                                  </p:childTnLst>
                                </p:cTn>
                              </p:par>
                              <p:par>
                                <p:cTn id="8" presetID="10" presetClass="entr" presetSubtype="0" fill="hold" nodeType="withEffect">
                                  <p:stCondLst>
                                    <p:cond delay="0"/>
                                  </p:stCondLst>
                                  <p:childTnLst>
                                    <p:set>
                                      <p:cBhvr>
                                        <p:cTn id="9" dur="1" fill="hold">
                                          <p:stCondLst>
                                            <p:cond delay="0"/>
                                          </p:stCondLst>
                                        </p:cTn>
                                        <p:tgtEl>
                                          <p:spTgt spid="449"/>
                                        </p:tgtEl>
                                        <p:attrNameLst>
                                          <p:attrName>style.visibility</p:attrName>
                                        </p:attrNameLst>
                                      </p:cBhvr>
                                      <p:to>
                                        <p:strVal val="visible"/>
                                      </p:to>
                                    </p:set>
                                    <p:animEffect transition="in" filter="fade">
                                      <p:cBhvr>
                                        <p:cTn id="10" dur="500"/>
                                        <p:tgtEl>
                                          <p:spTgt spid="449"/>
                                        </p:tgtEl>
                                      </p:cBhvr>
                                    </p:animEffect>
                                  </p:childTnLst>
                                </p:cTn>
                              </p:par>
                            </p:childTnLst>
                          </p:cTn>
                        </p:par>
                      </p:childTnLst>
                    </p:cTn>
                  </p:par>
                  <p:par>
                    <p:cTn id="11" fill="hold">
                      <p:stCondLst>
                        <p:cond delay="indefinite"/>
                      </p:stCondLst>
                      <p:childTnLst>
                        <p:par>
                          <p:cTn id="12" fill="hold">
                            <p:stCondLst>
                              <p:cond delay="0"/>
                            </p:stCondLst>
                            <p:childTnLst>
                              <p:par>
                                <p:cTn id="13" presetID="11" presetClass="entr" presetSubtype="0" fill="hold" nodeType="clickEffect">
                                  <p:stCondLst>
                                    <p:cond delay="0"/>
                                  </p:stCondLst>
                                  <p:childTnLst>
                                    <p:set>
                                      <p:cBhvr>
                                        <p:cTn id="14" dur="1000">
                                          <p:stCondLst>
                                            <p:cond delay="0"/>
                                          </p:stCondLst>
                                        </p:cTn>
                                        <p:tgtEl>
                                          <p:spTgt spid="4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436" name="Shape 436"/>
        <p:cNvGrpSpPr/>
        <p:nvPr/>
      </p:nvGrpSpPr>
      <p:grpSpPr>
        <a:xfrm>
          <a:off x="0" y="0"/>
          <a:ext cx="0" cy="0"/>
          <a:chOff x="0" y="0"/>
          <a:chExt cx="0" cy="0"/>
        </a:xfrm>
      </p:grpSpPr>
      <p:grpSp>
        <p:nvGrpSpPr>
          <p:cNvPr id="440" name="Google Shape;440;p26"/>
          <p:cNvGrpSpPr/>
          <p:nvPr/>
        </p:nvGrpSpPr>
        <p:grpSpPr>
          <a:xfrm>
            <a:off x="1714500" y="854710"/>
            <a:ext cx="5715635" cy="3799840"/>
            <a:chOff x="3553042" y="1657806"/>
            <a:chExt cx="3461100" cy="2671532"/>
          </a:xfrm>
        </p:grpSpPr>
        <p:sp>
          <p:nvSpPr>
            <p:cNvPr id="441" name="Google Shape;441;p2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6"/>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6"/>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2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26"/>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2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6"/>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49" name="Google Shape;449;p26" descr="/home/oussama/Desktop/sc_pfeV2/310.png310"/>
          <p:cNvPicPr preferRelativeResize="0">
            <a:picLocks noChangeAspect="1"/>
          </p:cNvPicPr>
          <p:nvPr/>
        </p:nvPicPr>
        <p:blipFill rotWithShape="1">
          <a:blip r:embed="rId1"/>
          <a:srcRect/>
          <a:stretch>
            <a:fillRect/>
          </a:stretch>
        </p:blipFill>
        <p:spPr>
          <a:xfrm>
            <a:off x="1847850" y="998220"/>
            <a:ext cx="5448935" cy="2594610"/>
          </a:xfrm>
          <a:prstGeom prst="rect">
            <a:avLst/>
          </a:prstGeom>
          <a:noFill/>
          <a:ln>
            <a:noFill/>
          </a:ln>
          <a:effectLst>
            <a:innerShdw blurRad="88900">
              <a:prstClr val="black">
                <a:alpha val="68000"/>
              </a:prstClr>
            </a:innerShdw>
          </a:effectLst>
        </p:spPr>
      </p:pic>
      <p:sp>
        <p:nvSpPr>
          <p:cNvPr id="3" name="Title 1"/>
          <p:cNvSpPr/>
          <p:nvPr/>
        </p:nvSpPr>
        <p:spPr>
          <a:xfrm>
            <a:off x="215900" y="152400"/>
            <a:ext cx="8403590" cy="6400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a:t>Interface gestio</a:t>
            </a:r>
            <a:r>
              <a:rPr lang="en-US">
                <a:solidFill>
                  <a:schemeClr val="bg1"/>
                </a:solidFill>
                <a:effectLst>
                  <a:outerShdw blurRad="50800" dist="38100" dir="5400000" algn="t" rotWithShape="0">
                    <a:prstClr val="black">
                      <a:alpha val="40000"/>
                    </a:prstClr>
                  </a:outerShdw>
                </a:effectLst>
              </a:rPr>
              <a:t>n </a:t>
            </a:r>
            <a:r>
              <a:rPr lang="en-US">
                <a:solidFill>
                  <a:schemeClr val="tx1"/>
                </a:solidFill>
                <a:effectLst>
                  <a:outerShdw blurRad="50800" dist="38100" dir="5400000" algn="t" rotWithShape="0">
                    <a:prstClr val="black">
                      <a:alpha val="40000"/>
                    </a:prstClr>
                  </a:outerShdw>
                </a:effectLst>
              </a:rPr>
              <a:t>de plateforme</a:t>
            </a:r>
            <a:endParaRPr lang="en-US">
              <a:solidFill>
                <a:schemeClr val="tx1"/>
              </a:solidFill>
              <a:effectLst>
                <a:outerShdw blurRad="50800" dist="38100" dir="5400000" algn="t" rotWithShape="0">
                  <a:prstClr val="black">
                    <a:alpha val="40000"/>
                  </a:prstClr>
                </a:outerShdw>
              </a:effectLst>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0"/>
                                        </p:tgtEl>
                                        <p:attrNameLst>
                                          <p:attrName>style.visibility</p:attrName>
                                        </p:attrNameLst>
                                      </p:cBhvr>
                                      <p:to>
                                        <p:strVal val="visible"/>
                                      </p:to>
                                    </p:set>
                                    <p:animEffect transition="in" filter="fade">
                                      <p:cBhvr>
                                        <p:cTn id="7" dur="500"/>
                                        <p:tgtEl>
                                          <p:spTgt spid="440"/>
                                        </p:tgtEl>
                                      </p:cBhvr>
                                    </p:animEffect>
                                  </p:childTnLst>
                                </p:cTn>
                              </p:par>
                              <p:par>
                                <p:cTn id="8" presetID="10" presetClass="entr" presetSubtype="0" fill="hold" nodeType="withEffect">
                                  <p:stCondLst>
                                    <p:cond delay="0"/>
                                  </p:stCondLst>
                                  <p:childTnLst>
                                    <p:set>
                                      <p:cBhvr>
                                        <p:cTn id="9" dur="1" fill="hold">
                                          <p:stCondLst>
                                            <p:cond delay="0"/>
                                          </p:stCondLst>
                                        </p:cTn>
                                        <p:tgtEl>
                                          <p:spTgt spid="449"/>
                                        </p:tgtEl>
                                        <p:attrNameLst>
                                          <p:attrName>style.visibility</p:attrName>
                                        </p:attrNameLst>
                                      </p:cBhvr>
                                      <p:to>
                                        <p:strVal val="visible"/>
                                      </p:to>
                                    </p:set>
                                    <p:animEffect transition="in" filter="fade">
                                      <p:cBhvr>
                                        <p:cTn id="10" dur="500"/>
                                        <p:tgtEl>
                                          <p:spTgt spid="449"/>
                                        </p:tgtEl>
                                      </p:cBhvr>
                                    </p:animEffect>
                                  </p:childTnLst>
                                </p:cTn>
                              </p:par>
                            </p:childTnLst>
                          </p:cTn>
                        </p:par>
                      </p:childTnLst>
                    </p:cTn>
                  </p:par>
                  <p:par>
                    <p:cTn id="11" fill="hold">
                      <p:stCondLst>
                        <p:cond delay="indefinite"/>
                      </p:stCondLst>
                      <p:childTnLst>
                        <p:par>
                          <p:cTn id="12" fill="hold">
                            <p:stCondLst>
                              <p:cond delay="0"/>
                            </p:stCondLst>
                            <p:childTnLst>
                              <p:par>
                                <p:cTn id="13" presetID="11" presetClass="entr" presetSubtype="0" fill="hold" nodeType="clickEffect">
                                  <p:stCondLst>
                                    <p:cond delay="0"/>
                                  </p:stCondLst>
                                  <p:childTnLst>
                                    <p:set>
                                      <p:cBhvr>
                                        <p:cTn id="14" dur="1000">
                                          <p:stCondLst>
                                            <p:cond delay="0"/>
                                          </p:stCondLst>
                                        </p:cTn>
                                        <p:tgtEl>
                                          <p:spTgt spid="4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436" name="Shape 436"/>
        <p:cNvGrpSpPr/>
        <p:nvPr/>
      </p:nvGrpSpPr>
      <p:grpSpPr>
        <a:xfrm>
          <a:off x="0" y="0"/>
          <a:ext cx="0" cy="0"/>
          <a:chOff x="0" y="0"/>
          <a:chExt cx="0" cy="0"/>
        </a:xfrm>
      </p:grpSpPr>
      <p:grpSp>
        <p:nvGrpSpPr>
          <p:cNvPr id="440" name="Google Shape;440;p26"/>
          <p:cNvGrpSpPr/>
          <p:nvPr/>
        </p:nvGrpSpPr>
        <p:grpSpPr>
          <a:xfrm>
            <a:off x="2004695" y="768350"/>
            <a:ext cx="5153025" cy="3930650"/>
            <a:chOff x="3553042" y="1657806"/>
            <a:chExt cx="3461100" cy="2671532"/>
          </a:xfrm>
        </p:grpSpPr>
        <p:sp>
          <p:nvSpPr>
            <p:cNvPr id="441" name="Google Shape;441;p2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6"/>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6"/>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2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26"/>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2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6"/>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49" name="Google Shape;449;p26" descr="/home/oussama/Desktop/sc_pfeV2/307.png307"/>
          <p:cNvPicPr preferRelativeResize="0">
            <a:picLocks noChangeAspect="1"/>
          </p:cNvPicPr>
          <p:nvPr/>
        </p:nvPicPr>
        <p:blipFill rotWithShape="1">
          <a:blip r:embed="rId1"/>
          <a:srcRect/>
          <a:stretch>
            <a:fillRect/>
          </a:stretch>
        </p:blipFill>
        <p:spPr>
          <a:xfrm>
            <a:off x="2116455" y="882015"/>
            <a:ext cx="4907915" cy="2760980"/>
          </a:xfrm>
          <a:prstGeom prst="rect">
            <a:avLst/>
          </a:prstGeom>
          <a:noFill/>
          <a:ln>
            <a:noFill/>
          </a:ln>
          <a:effectLst>
            <a:innerShdw blurRad="88900">
              <a:prstClr val="black">
                <a:alpha val="68000"/>
              </a:prstClr>
            </a:innerShdw>
          </a:effectLst>
        </p:spPr>
      </p:pic>
      <p:sp>
        <p:nvSpPr>
          <p:cNvPr id="3" name="Title 1"/>
          <p:cNvSpPr/>
          <p:nvPr/>
        </p:nvSpPr>
        <p:spPr>
          <a:xfrm>
            <a:off x="367030" y="152400"/>
            <a:ext cx="8252460" cy="6400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algn="ctr"/>
            <a:r>
              <a:rPr lang="en-US" altLang="en-US"/>
              <a:t>  </a:t>
            </a:r>
            <a:r>
              <a:rPr lang="en-US"/>
              <a:t>Interface Get</a:t>
            </a:r>
            <a:r>
              <a:rPr lang="en-US">
                <a:solidFill>
                  <a:schemeClr val="tx1"/>
                </a:solidFill>
                <a:effectLst>
                  <a:outerShdw blurRad="50800" dist="38100" dir="5400000" algn="t" rotWithShape="0">
                    <a:prstClr val="black">
                      <a:alpha val="40000"/>
                    </a:prstClr>
                  </a:outerShdw>
                </a:effectLst>
              </a:rPr>
              <a:t>ion de </a:t>
            </a:r>
            <a:r>
              <a:rPr lang="en-US" altLang="en-US">
                <a:solidFill>
                  <a:schemeClr val="tx1"/>
                </a:solidFill>
                <a:effectLst>
                  <a:outerShdw blurRad="50800" dist="38100" dir="5400000" algn="t" rotWithShape="0">
                    <a:prstClr val="black">
                      <a:alpha val="40000"/>
                    </a:prstClr>
                  </a:outerShdw>
                </a:effectLst>
              </a:rPr>
              <a:t>profile</a:t>
            </a:r>
            <a:endParaRPr lang="en-US" altLang="en-US">
              <a:solidFill>
                <a:schemeClr val="tx1"/>
              </a:solidFill>
              <a:effectLst>
                <a:outerShdw blurRad="50800" dist="38100" dir="5400000" algn="t" rotWithShape="0">
                  <a:prstClr val="black">
                    <a:alpha val="40000"/>
                  </a:prstClr>
                </a:outerShdw>
              </a:effectLst>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0"/>
                                        </p:tgtEl>
                                        <p:attrNameLst>
                                          <p:attrName>style.visibility</p:attrName>
                                        </p:attrNameLst>
                                      </p:cBhvr>
                                      <p:to>
                                        <p:strVal val="visible"/>
                                      </p:to>
                                    </p:set>
                                    <p:animEffect transition="in" filter="fade">
                                      <p:cBhvr>
                                        <p:cTn id="7" dur="500"/>
                                        <p:tgtEl>
                                          <p:spTgt spid="440"/>
                                        </p:tgtEl>
                                      </p:cBhvr>
                                    </p:animEffect>
                                  </p:childTnLst>
                                </p:cTn>
                              </p:par>
                              <p:par>
                                <p:cTn id="8" presetID="10" presetClass="entr" presetSubtype="0" fill="hold" nodeType="withEffect">
                                  <p:stCondLst>
                                    <p:cond delay="0"/>
                                  </p:stCondLst>
                                  <p:childTnLst>
                                    <p:set>
                                      <p:cBhvr>
                                        <p:cTn id="9" dur="1" fill="hold">
                                          <p:stCondLst>
                                            <p:cond delay="0"/>
                                          </p:stCondLst>
                                        </p:cTn>
                                        <p:tgtEl>
                                          <p:spTgt spid="449"/>
                                        </p:tgtEl>
                                        <p:attrNameLst>
                                          <p:attrName>style.visibility</p:attrName>
                                        </p:attrNameLst>
                                      </p:cBhvr>
                                      <p:to>
                                        <p:strVal val="visible"/>
                                      </p:to>
                                    </p:set>
                                    <p:animEffect transition="in" filter="fade">
                                      <p:cBhvr>
                                        <p:cTn id="10" dur="500"/>
                                        <p:tgtEl>
                                          <p:spTgt spid="449"/>
                                        </p:tgtEl>
                                      </p:cBhvr>
                                    </p:animEffect>
                                  </p:childTnLst>
                                </p:cTn>
                              </p:par>
                            </p:childTnLst>
                          </p:cTn>
                        </p:par>
                      </p:childTnLst>
                    </p:cTn>
                  </p:par>
                  <p:par>
                    <p:cTn id="11" fill="hold">
                      <p:stCondLst>
                        <p:cond delay="indefinite"/>
                      </p:stCondLst>
                      <p:childTnLst>
                        <p:par>
                          <p:cTn id="12" fill="hold">
                            <p:stCondLst>
                              <p:cond delay="0"/>
                            </p:stCondLst>
                            <p:childTnLst>
                              <p:par>
                                <p:cTn id="13" presetID="11" presetClass="entr" presetSubtype="0" fill="hold" nodeType="clickEffect">
                                  <p:stCondLst>
                                    <p:cond delay="0"/>
                                  </p:stCondLst>
                                  <p:childTnLst>
                                    <p:set>
                                      <p:cBhvr>
                                        <p:cTn id="14" dur="1000">
                                          <p:stCondLst>
                                            <p:cond delay="0"/>
                                          </p:stCondLst>
                                        </p:cTn>
                                        <p:tgtEl>
                                          <p:spTgt spid="4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p:nvPr>
            <p:ph type="title"/>
          </p:nvPr>
        </p:nvSpPr>
        <p:spPr>
          <a:xfrm>
            <a:off x="1297305" y="393700"/>
            <a:ext cx="7038975" cy="797560"/>
          </a:xfrm>
        </p:spPr>
        <p:txBody>
          <a:bodyPr/>
          <a:p>
            <a:r>
              <a:rPr lang="en-US"/>
              <a:t>Conclusion et perspectiv</a:t>
            </a:r>
            <a:r>
              <a:rPr lang="en-US" altLang="en-US"/>
              <a:t>es</a:t>
            </a:r>
            <a:endParaRPr lang="en-US" altLang="en-US"/>
          </a:p>
        </p:txBody>
      </p:sp>
      <p:sp>
        <p:nvSpPr>
          <p:cNvPr id="6" name="Text Placeholder 5"/>
          <p:cNvSpPr/>
          <p:nvPr>
            <p:ph type="body" idx="2"/>
          </p:nvPr>
        </p:nvSpPr>
        <p:spPr>
          <a:xfrm>
            <a:off x="1322705" y="3443605"/>
            <a:ext cx="5430520" cy="1310640"/>
          </a:xfrm>
        </p:spPr>
        <p:txBody>
          <a:bodyPr/>
          <a:p>
            <a:pPr marL="146050" indent="0">
              <a:lnSpc>
                <a:spcPct val="115000"/>
              </a:lnSpc>
              <a:buNone/>
            </a:pPr>
            <a:r>
              <a:rPr lang="en-US" sz="1600" b="1">
                <a:sym typeface="+mn-ea"/>
              </a:rPr>
              <a:t>Perspectives</a:t>
            </a:r>
            <a:endParaRPr lang="en-US" sz="1600">
              <a:sym typeface="+mn-ea"/>
            </a:endParaRPr>
          </a:p>
          <a:p>
            <a:pPr marL="146050" indent="0">
              <a:lnSpc>
                <a:spcPct val="115000"/>
              </a:lnSpc>
              <a:buNone/>
            </a:pPr>
            <a:r>
              <a:rPr lang="en-US" sz="900"/>
              <a:t> </a:t>
            </a:r>
            <a:endParaRPr lang="en-US"/>
          </a:p>
          <a:p>
            <a:r>
              <a:rPr lang="en-US"/>
              <a:t>Héberger l’application sur un serveur.</a:t>
            </a:r>
            <a:endParaRPr lang="en-US"/>
          </a:p>
          <a:p>
            <a:r>
              <a:rPr lang="en-US"/>
              <a:t>Développer l’application a une application mobile.</a:t>
            </a:r>
            <a:endParaRPr lang="en-US"/>
          </a:p>
          <a:p>
            <a:r>
              <a:rPr lang="en-US"/>
              <a:t>Ajouter des outils au recruteur tels que l'entretien vidéo.. </a:t>
            </a:r>
            <a:endParaRPr lang="en-US"/>
          </a:p>
        </p:txBody>
      </p:sp>
      <p:sp>
        <p:nvSpPr>
          <p:cNvPr id="8" name="Text Placeholder 5"/>
          <p:cNvSpPr/>
          <p:nvPr/>
        </p:nvSpPr>
        <p:spPr>
          <a:xfrm>
            <a:off x="1297305" y="1134110"/>
            <a:ext cx="7099935" cy="18669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lt1"/>
              </a:buClr>
              <a:buSzPts val="1300"/>
              <a:buFont typeface="Lato" panose="020F0602020204030203"/>
              <a:buChar char="●"/>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1pPr>
            <a:lvl2pPr marL="914400" marR="0" lvl="1"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2pPr>
            <a:lvl3pPr marL="1371600" marR="0" lvl="2"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3pPr>
            <a:lvl4pPr marL="1828800" marR="0" lvl="3"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4pPr>
            <a:lvl5pPr marL="2286000" marR="0" lvl="4"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5pPr>
            <a:lvl6pPr marL="2743200" marR="0" lvl="5"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6pPr>
            <a:lvl7pPr marL="3200400" marR="0" lvl="6"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7pPr>
            <a:lvl8pPr marL="3657600" marR="0" lvl="7"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8pPr>
            <a:lvl9pPr marL="4114800" marR="0" lvl="8" indent="-298450" algn="l" rtl="0">
              <a:lnSpc>
                <a:spcPct val="115000"/>
              </a:lnSpc>
              <a:spcBef>
                <a:spcPts val="1600"/>
              </a:spcBef>
              <a:spcAft>
                <a:spcPts val="160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9pPr>
          </a:lstStyle>
          <a:p>
            <a:pPr marL="146050" indent="0">
              <a:lnSpc>
                <a:spcPct val="115000"/>
              </a:lnSpc>
              <a:buNone/>
            </a:pPr>
            <a:r>
              <a:rPr lang="en-US" altLang="en-US"/>
              <a:t>   </a:t>
            </a:r>
            <a:r>
              <a:rPr lang="en-US"/>
              <a:t>Le Thème qui nous a été attribue est très instructif sur le plan pédagogique et très intéressant sur le plan technologique et développement. Nous en tant qu’étudiants en fin de cycle Il nous a permis de :</a:t>
            </a:r>
            <a:endParaRPr lang="en-US"/>
          </a:p>
          <a:p>
            <a:pPr>
              <a:lnSpc>
                <a:spcPct val="115000"/>
              </a:lnSpc>
            </a:pPr>
            <a:r>
              <a:rPr lang="en-US"/>
              <a:t>Apprendre a gérer un projet </a:t>
            </a:r>
            <a:r>
              <a:rPr lang="en-US" altLang="en-US"/>
              <a:t>.</a:t>
            </a:r>
            <a:endParaRPr lang="en-US"/>
          </a:p>
          <a:p>
            <a:pPr>
              <a:lnSpc>
                <a:spcPct val="115000"/>
              </a:lnSpc>
            </a:pPr>
            <a:r>
              <a:rPr lang="en-US"/>
              <a:t>Initier aux différentes technologies de développement (JSP, JavaScript, CSS. . .).</a:t>
            </a:r>
            <a:endParaRPr lang="en-US"/>
          </a:p>
          <a:p>
            <a:pPr>
              <a:lnSpc>
                <a:spcPct val="115000"/>
              </a:lnSpc>
            </a:pPr>
            <a:r>
              <a:rPr lang="en-US"/>
              <a:t>Améliorer notre compétence dans la programmation oriente objet.</a:t>
            </a:r>
            <a:endParaRPr lang="en-US"/>
          </a:p>
          <a:p>
            <a:pPr>
              <a:lnSpc>
                <a:spcPct val="115000"/>
              </a:lnSpc>
            </a:pPr>
            <a:r>
              <a:rPr lang="en-US"/>
              <a:t>Améliorer nos connaissances théoriques concernant la communication client/serveur.  </a:t>
            </a:r>
            <a:endParaRPr lang="en-US"/>
          </a:p>
          <a:p>
            <a:pPr>
              <a:lnSpc>
                <a:spcPct val="115000"/>
              </a:lnSpc>
            </a:pPr>
            <a:r>
              <a:rPr lang="en-US"/>
              <a:t>Etudier l’ architecture MVC et réaliser l’importance du travail sur ce type d’application dans le monde de programmation.</a:t>
            </a:r>
            <a:endParaRPr 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508" name="Shape 508"/>
        <p:cNvGrpSpPr/>
        <p:nvPr/>
      </p:nvGrpSpPr>
      <p:grpSpPr>
        <a:xfrm>
          <a:off x="0" y="0"/>
          <a:ext cx="0" cy="0"/>
          <a:chOff x="0" y="0"/>
          <a:chExt cx="0" cy="0"/>
        </a:xfrm>
      </p:grpSpPr>
      <p:sp>
        <p:nvSpPr>
          <p:cNvPr id="509" name="Google Shape;509;p29"/>
          <p:cNvSpPr txBox="1"/>
          <p:nvPr>
            <p:ph type="title"/>
          </p:nvPr>
        </p:nvSpPr>
        <p:spPr>
          <a:xfrm>
            <a:off x="1199515" y="1778000"/>
            <a:ext cx="2369185" cy="692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4400">
                <a:latin typeface="Ananda Black" charset="0"/>
                <a:cs typeface="Ananda Black" charset="0"/>
              </a:rPr>
              <a:t>Merci </a:t>
            </a:r>
            <a:r>
              <a:rPr lang="en-GB" sz="4400">
                <a:latin typeface="Ananda Black" charset="0"/>
                <a:cs typeface="Ananda Black" charset="0"/>
              </a:rPr>
              <a:t>!</a:t>
            </a:r>
            <a:endParaRPr lang="en-GB" sz="4400">
              <a:latin typeface="Ananda Black" charset="0"/>
              <a:cs typeface="Ananda Black" charset="0"/>
            </a:endParaRPr>
          </a:p>
        </p:txBody>
      </p:sp>
      <p:sp>
        <p:nvSpPr>
          <p:cNvPr id="510" name="Google Shape;510;p29"/>
          <p:cNvSpPr txBox="1"/>
          <p:nvPr>
            <p:ph type="body" idx="1"/>
          </p:nvPr>
        </p:nvSpPr>
        <p:spPr>
          <a:xfrm>
            <a:off x="1069975" y="2592705"/>
            <a:ext cx="2312670" cy="46863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altLang="en-GB" sz="1800">
                <a:latin typeface="Ananda Black" charset="0"/>
                <a:ea typeface="Arial"/>
                <a:cs typeface="Ananda Black" charset="0"/>
                <a:sym typeface="Arial"/>
              </a:rPr>
              <a:t> </a:t>
            </a:r>
            <a:r>
              <a:rPr lang="en-US" altLang="en-GB" sz="2000">
                <a:latin typeface="Ananda Black" charset="0"/>
                <a:ea typeface="Arial"/>
                <a:cs typeface="Ananda Black" charset="0"/>
                <a:sym typeface="Arial"/>
              </a:rPr>
              <a:t>pour votre attention</a:t>
            </a:r>
            <a:endParaRPr lang="en-US" altLang="en-GB" sz="2000">
              <a:latin typeface="Ananda Black" charset="0"/>
              <a:ea typeface="Arial"/>
              <a:cs typeface="Ananda Black" charset="0"/>
              <a:sym typeface="Arial"/>
            </a:endParaRPr>
          </a:p>
        </p:txBody>
      </p:sp>
      <p:grpSp>
        <p:nvGrpSpPr>
          <p:cNvPr id="511" name="Google Shape;511;p29"/>
          <p:cNvGrpSpPr/>
          <p:nvPr/>
        </p:nvGrpSpPr>
        <p:grpSpPr>
          <a:xfrm>
            <a:off x="4066540" y="1135380"/>
            <a:ext cx="3684270" cy="2856865"/>
            <a:chOff x="3553042" y="1657806"/>
            <a:chExt cx="3461100" cy="2671532"/>
          </a:xfrm>
        </p:grpSpPr>
        <p:sp>
          <p:nvSpPr>
            <p:cNvPr id="512" name="Google Shape;512;p29"/>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 name="Google Shape;513;p29"/>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 name="Google Shape;514;p29"/>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 name="Google Shape;515;p29"/>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 name="Google Shape;516;p29"/>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 name="Google Shape;517;p29"/>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 name="Google Shape;518;p29"/>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 name="Google Shape;519;p29"/>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520" name="Google Shape;520;p29" descr="/home/oussama/Desktop/sc_pfeV2/306.png306"/>
          <p:cNvPicPr preferRelativeResize="0"/>
          <p:nvPr/>
        </p:nvPicPr>
        <p:blipFill rotWithShape="1">
          <a:blip r:embed="rId1"/>
          <a:srcRect/>
          <a:stretch>
            <a:fillRect/>
          </a:stretch>
        </p:blipFill>
        <p:spPr>
          <a:xfrm>
            <a:off x="4115435" y="1203960"/>
            <a:ext cx="3571240" cy="2018030"/>
          </a:xfrm>
          <a:prstGeom prst="rect">
            <a:avLst/>
          </a:prstGeom>
          <a:noFill/>
          <a:ln>
            <a:noFill/>
          </a:ln>
          <a:effectLst>
            <a:innerShdw blurRad="88900">
              <a:prstClr val="black">
                <a:alpha val="64000"/>
              </a:prstClr>
            </a:innerShdw>
          </a:effectLst>
        </p:spPr>
      </p:pic>
      <p:sp>
        <p:nvSpPr>
          <p:cNvPr id="521" name="Google Shape;521;p29"/>
          <p:cNvSpPr/>
          <p:nvPr/>
        </p:nvSpPr>
        <p:spPr>
          <a:xfrm flipH="1">
            <a:off x="4114800" y="1308100"/>
            <a:ext cx="3571240" cy="2041525"/>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2" name="Google Shape;522;p29"/>
          <p:cNvGrpSpPr/>
          <p:nvPr/>
        </p:nvGrpSpPr>
        <p:grpSpPr>
          <a:xfrm>
            <a:off x="6762750" y="2285365"/>
            <a:ext cx="1193800" cy="1783715"/>
            <a:chOff x="6505573" y="2745170"/>
            <a:chExt cx="1122000" cy="1668000"/>
          </a:xfrm>
        </p:grpSpPr>
        <p:sp>
          <p:nvSpPr>
            <p:cNvPr id="523" name="Google Shape;523;p29"/>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 name="Google Shape;524;p29"/>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 name="Google Shape;525;p29"/>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 name="Google Shape;526;p29"/>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527" name="Google Shape;527;p29" descr="/home/oussama/Desktop/DeepinScreenshot_select-area_20190910232410.pngDeepinScreenshot_select-area_20190910232410"/>
          <p:cNvPicPr preferRelativeResize="0"/>
          <p:nvPr/>
        </p:nvPicPr>
        <p:blipFill rotWithShape="1">
          <a:blip r:embed="rId2"/>
          <a:srcRect/>
          <a:stretch>
            <a:fillRect/>
          </a:stretch>
        </p:blipFill>
        <p:spPr>
          <a:xfrm>
            <a:off x="6813550" y="2385060"/>
            <a:ext cx="1089025" cy="1562100"/>
          </a:xfrm>
          <a:prstGeom prst="rect">
            <a:avLst/>
          </a:prstGeom>
          <a:noFill/>
          <a:ln>
            <a:noFill/>
          </a:ln>
          <a:effectLst>
            <a:innerShdw blurRad="63500">
              <a:prstClr val="black">
                <a:alpha val="54000"/>
              </a:prstClr>
            </a:innerShdw>
          </a:effectLst>
        </p:spPr>
      </p:pic>
      <p:sp>
        <p:nvSpPr>
          <p:cNvPr id="528" name="Google Shape;528;p29"/>
          <p:cNvSpPr/>
          <p:nvPr/>
        </p:nvSpPr>
        <p:spPr>
          <a:xfrm flipH="1">
            <a:off x="6762115" y="2406650"/>
            <a:ext cx="1193800" cy="15621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9" name="Google Shape;529;p29"/>
          <p:cNvGrpSpPr/>
          <p:nvPr/>
        </p:nvGrpSpPr>
        <p:grpSpPr>
          <a:xfrm>
            <a:off x="6405880" y="2943860"/>
            <a:ext cx="607060" cy="1214120"/>
            <a:chOff x="9543736" y="4486132"/>
            <a:chExt cx="570300" cy="1135235"/>
          </a:xfrm>
        </p:grpSpPr>
        <p:sp>
          <p:nvSpPr>
            <p:cNvPr id="530" name="Google Shape;530;p29"/>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 name="Google Shape;531;p29"/>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 name="Google Shape;532;p29"/>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 name="Google Shape;533;p29"/>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534" name="Google Shape;534;p29" descr="/home/oussama/Desktop/DeepinScreenshot_select-area_20190910232410.pngDeepinScreenshot_select-area_20190910232410"/>
          <p:cNvPicPr preferRelativeResize="0"/>
          <p:nvPr/>
        </p:nvPicPr>
        <p:blipFill rotWithShape="1">
          <a:blip r:embed="rId2"/>
          <a:srcRect/>
          <a:stretch>
            <a:fillRect/>
          </a:stretch>
        </p:blipFill>
        <p:spPr>
          <a:xfrm>
            <a:off x="6409690" y="2953385"/>
            <a:ext cx="596265" cy="1057275"/>
          </a:xfrm>
          <a:prstGeom prst="round2SameRect">
            <a:avLst>
              <a:gd name="adj1" fmla="val 4129"/>
              <a:gd name="adj2" fmla="val 0"/>
            </a:avLst>
          </a:prstGeom>
          <a:noFill/>
          <a:ln>
            <a:noFill/>
          </a:ln>
          <a:effectLst>
            <a:innerShdw blurRad="63500">
              <a:prstClr val="black">
                <a:alpha val="51000"/>
              </a:prstClr>
            </a:innerShdw>
          </a:effectLst>
        </p:spPr>
      </p:pic>
      <p:sp>
        <p:nvSpPr>
          <p:cNvPr id="535" name="Google Shape;535;p29"/>
          <p:cNvSpPr/>
          <p:nvPr/>
        </p:nvSpPr>
        <p:spPr>
          <a:xfrm flipH="1">
            <a:off x="6405245" y="2971165"/>
            <a:ext cx="607060" cy="1016635"/>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0" name="Picture 19" descr="logo-emploitic-rs"/>
          <p:cNvPicPr>
            <a:picLocks noChangeAspect="1"/>
          </p:cNvPicPr>
          <p:nvPr/>
        </p:nvPicPr>
        <p:blipFill>
          <a:blip r:embed="rId1"/>
          <a:stretch>
            <a:fillRect/>
          </a:stretch>
        </p:blipFill>
        <p:spPr>
          <a:xfrm>
            <a:off x="6802120" y="814705"/>
            <a:ext cx="2172335" cy="2172335"/>
          </a:xfrm>
          <a:prstGeom prst="rect">
            <a:avLst/>
          </a:prstGeom>
        </p:spPr>
      </p:pic>
      <p:sp>
        <p:nvSpPr>
          <p:cNvPr id="17" name="Title 16"/>
          <p:cNvSpPr/>
          <p:nvPr>
            <p:ph type="title" idx="2"/>
          </p:nvPr>
        </p:nvSpPr>
        <p:spPr>
          <a:xfrm>
            <a:off x="234315" y="2277745"/>
            <a:ext cx="4224655" cy="1552575"/>
          </a:xfrm>
        </p:spPr>
        <p:txBody>
          <a:bodyPr/>
          <a:p>
            <a:r>
              <a:rPr lang="en-US" altLang="en-US" sz="1400"/>
              <a:t>     Il s’agit des fonctions de base pouvant être fournies par le site de recrutement, telles que l’affichage des offres d'emplois disponible et la gestion des candidatures par le recruteur et la soumission d’une candidature par un candidat .</a:t>
            </a:r>
            <a:endParaRPr lang="en-US" altLang="en-US" sz="1400"/>
          </a:p>
        </p:txBody>
      </p:sp>
      <p:sp>
        <p:nvSpPr>
          <p:cNvPr id="254" name="Google Shape;254;p20"/>
          <p:cNvSpPr txBox="1"/>
          <p:nvPr/>
        </p:nvSpPr>
        <p:spPr>
          <a:xfrm>
            <a:off x="1236540" y="431850"/>
            <a:ext cx="7038900" cy="9141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400"/>
              <a:buFont typeface="Montserrat"/>
              <a:buNone/>
              <a:defRPr sz="2400" b="0" i="0" u="none" strike="noStrike" cap="none">
                <a:solidFill>
                  <a:schemeClr val="lt1"/>
                </a:solidFill>
                <a:latin typeface="Montserrat"/>
                <a:ea typeface="Montserrat"/>
                <a:cs typeface="Montserrat"/>
                <a:sym typeface="Montserrat"/>
              </a:defRPr>
            </a:lvl9pPr>
          </a:lstStyle>
          <a:p>
            <a:pPr marL="0" lvl="0" indent="0" algn="l" rtl="0">
              <a:spcBef>
                <a:spcPts val="0"/>
              </a:spcBef>
              <a:spcAft>
                <a:spcPts val="0"/>
              </a:spcAft>
              <a:buNone/>
            </a:pPr>
            <a:r>
              <a:rPr lang="en-GB">
                <a:effectLst>
                  <a:outerShdw blurRad="50800" dist="38100" dir="5400000" algn="t" rotWithShape="0">
                    <a:prstClr val="black">
                      <a:alpha val="40000"/>
                    </a:prstClr>
                  </a:outerShdw>
                </a:effectLst>
              </a:rPr>
              <a:t>Etude de quelques pla</a:t>
            </a:r>
            <a:r>
              <a:rPr lang="en-GB">
                <a:solidFill>
                  <a:schemeClr val="tx1"/>
                </a:solidFill>
                <a:effectLst>
                  <a:outerShdw blurRad="50800" dist="38100" dir="5400000" algn="t" rotWithShape="0">
                    <a:prstClr val="black">
                      <a:alpha val="40000"/>
                    </a:prstClr>
                  </a:outerShdw>
                </a:effectLst>
              </a:rPr>
              <a:t>teformes du recrutement </a:t>
            </a:r>
            <a:r>
              <a:rPr lang="en-US" altLang="en-GB">
                <a:effectLst>
                  <a:outerShdw blurRad="50800" dist="38100" dir="5400000" algn="t" rotWithShape="0">
                    <a:prstClr val="black">
                      <a:alpha val="40000"/>
                    </a:prstClr>
                  </a:outerShdw>
                </a:effectLst>
              </a:rPr>
              <a:t>en ligne</a:t>
            </a:r>
            <a:endParaRPr lang="en-US" altLang="en-GB">
              <a:effectLst>
                <a:outerShdw blurRad="50800" dist="38100" dir="5400000" algn="t" rotWithShape="0">
                  <a:prstClr val="black">
                    <a:alpha val="40000"/>
                  </a:prstClr>
                </a:outerShdw>
              </a:effectLst>
            </a:endParaRPr>
          </a:p>
        </p:txBody>
      </p:sp>
      <p:pic>
        <p:nvPicPr>
          <p:cNvPr id="18" name="Picture 17" descr="ep-o"/>
          <p:cNvPicPr>
            <a:picLocks noChangeAspect="1"/>
          </p:cNvPicPr>
          <p:nvPr/>
        </p:nvPicPr>
        <p:blipFill>
          <a:blip r:embed="rId2"/>
          <a:stretch>
            <a:fillRect/>
          </a:stretch>
        </p:blipFill>
        <p:spPr>
          <a:xfrm>
            <a:off x="4591685" y="2560320"/>
            <a:ext cx="2748280" cy="612775"/>
          </a:xfrm>
          <a:prstGeom prst="rect">
            <a:avLst/>
          </a:prstGeom>
          <a:solidFill>
            <a:schemeClr val="bg2">
              <a:lumMod val="10000"/>
              <a:alpha val="53000"/>
            </a:schemeClr>
          </a:solidFill>
          <a:ln cap="rnd">
            <a:solidFill>
              <a:schemeClr val="bg2">
                <a:lumMod val="75000"/>
              </a:schemeClr>
            </a:solidFill>
          </a:ln>
        </p:spPr>
      </p:pic>
      <p:pic>
        <p:nvPicPr>
          <p:cNvPr id="22" name="Picture 21" descr="LinkedIn-Logo-2019–present"/>
          <p:cNvPicPr>
            <a:picLocks noChangeAspect="1"/>
          </p:cNvPicPr>
          <p:nvPr/>
        </p:nvPicPr>
        <p:blipFill>
          <a:blip r:embed="rId3"/>
          <a:stretch>
            <a:fillRect/>
          </a:stretch>
        </p:blipFill>
        <p:spPr>
          <a:xfrm>
            <a:off x="4795520" y="3664585"/>
            <a:ext cx="2479675" cy="1395095"/>
          </a:xfrm>
          <a:prstGeom prst="rect">
            <a:avLst/>
          </a:prstGeom>
        </p:spPr>
      </p:pic>
      <p:pic>
        <p:nvPicPr>
          <p:cNvPr id="19" name="Picture 18" descr="indeed"/>
          <p:cNvPicPr>
            <a:picLocks noChangeAspect="1"/>
          </p:cNvPicPr>
          <p:nvPr/>
        </p:nvPicPr>
        <p:blipFill>
          <a:blip r:embed="rId4"/>
          <a:stretch>
            <a:fillRect/>
          </a:stretch>
        </p:blipFill>
        <p:spPr>
          <a:xfrm>
            <a:off x="6982460" y="2550160"/>
            <a:ext cx="1974215" cy="1974215"/>
          </a:xfrm>
          <a:prstGeom prst="rect">
            <a:avLst/>
          </a:prstGeom>
        </p:spPr>
      </p:pic>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53" name="Shape 253"/>
        <p:cNvGrpSpPr/>
        <p:nvPr/>
      </p:nvGrpSpPr>
      <p:grpSpPr>
        <a:xfrm>
          <a:off x="0" y="0"/>
          <a:ext cx="0" cy="0"/>
          <a:chOff x="0" y="0"/>
          <a:chExt cx="0" cy="0"/>
        </a:xfrm>
      </p:grpSpPr>
      <p:sp>
        <p:nvSpPr>
          <p:cNvPr id="254" name="Google Shape;254;p20"/>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a:t>Spécifications des exigences</a:t>
            </a:r>
            <a:endParaRPr lang="en-GB" sz="2800"/>
          </a:p>
        </p:txBody>
      </p:sp>
      <p:sp>
        <p:nvSpPr>
          <p:cNvPr id="255" name="Google Shape;255;p20"/>
          <p:cNvSpPr txBox="1"/>
          <p:nvPr/>
        </p:nvSpPr>
        <p:spPr>
          <a:xfrm>
            <a:off x="1284800" y="152012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56" name="Google Shape;256;p20"/>
          <p:cNvSpPr txBox="1"/>
          <p:nvPr>
            <p:ph type="body" idx="1"/>
          </p:nvPr>
        </p:nvSpPr>
        <p:spPr>
          <a:xfrm>
            <a:off x="2030095" y="1520190"/>
            <a:ext cx="5877560" cy="56642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a:solidFill>
                  <a:srgbClr val="FFFFFF"/>
                </a:solidFill>
              </a:rPr>
              <a:t>Consulter les offres d’emploi disponibles.</a:t>
            </a:r>
            <a:endParaRPr lang="en-GB">
              <a:solidFill>
                <a:srgbClr val="FFFFFF"/>
              </a:solidFill>
            </a:endParaRPr>
          </a:p>
        </p:txBody>
      </p:sp>
      <p:sp>
        <p:nvSpPr>
          <p:cNvPr id="257" name="Google Shape;257;p20"/>
          <p:cNvSpPr txBox="1"/>
          <p:nvPr/>
        </p:nvSpPr>
        <p:spPr>
          <a:xfrm>
            <a:off x="1261940" y="210349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58" name="Google Shape;258;p20"/>
          <p:cNvSpPr txBox="1"/>
          <p:nvPr>
            <p:ph type="body" idx="1"/>
          </p:nvPr>
        </p:nvSpPr>
        <p:spPr>
          <a:xfrm>
            <a:off x="1994535" y="2093595"/>
            <a:ext cx="5877560" cy="616585"/>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a:solidFill>
                  <a:srgbClr val="FFFFFF"/>
                </a:solidFill>
              </a:rPr>
              <a:t>S'inscrire pour soumettre une candidature pour un poste.</a:t>
            </a:r>
            <a:endParaRPr lang="en-GB">
              <a:solidFill>
                <a:srgbClr val="FFFFFF"/>
              </a:solidFill>
            </a:endParaRPr>
          </a:p>
        </p:txBody>
      </p:sp>
      <p:sp>
        <p:nvSpPr>
          <p:cNvPr id="259" name="Google Shape;259;p20"/>
          <p:cNvSpPr txBox="1"/>
          <p:nvPr/>
        </p:nvSpPr>
        <p:spPr>
          <a:xfrm>
            <a:off x="1284800" y="264497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60" name="Google Shape;260;p20"/>
          <p:cNvSpPr txBox="1"/>
          <p:nvPr>
            <p:ph type="body" idx="1"/>
          </p:nvPr>
        </p:nvSpPr>
        <p:spPr>
          <a:xfrm>
            <a:off x="2017395" y="2644775"/>
            <a:ext cx="5877560" cy="64389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a:solidFill>
                  <a:srgbClr val="FFFFFF"/>
                </a:solidFill>
              </a:rPr>
              <a:t>Télécharger les documents nécessaires par le candidat.</a:t>
            </a:r>
            <a:endParaRPr lang="en-GB">
              <a:solidFill>
                <a:srgbClr val="FFFFFF"/>
              </a:solidFill>
            </a:endParaRPr>
          </a:p>
        </p:txBody>
      </p:sp>
      <p:sp>
        <p:nvSpPr>
          <p:cNvPr id="1" name="Google Shape;259;p20"/>
          <p:cNvSpPr txBox="1"/>
          <p:nvPr/>
        </p:nvSpPr>
        <p:spPr>
          <a:xfrm>
            <a:off x="1284800" y="3314264"/>
            <a:ext cx="732900" cy="808800"/>
          </a:xfrm>
          <a:prstGeom prst="rect">
            <a:avLst/>
          </a:prstGeom>
          <a:noFill/>
          <a:ln>
            <a:noFill/>
          </a:ln>
        </p:spPr>
        <p:txBody>
          <a:bodyPr spcFirstLastPara="1" wrap="square" lIns="91425" tIns="91425" rIns="91425" bIns="91425" anchor="t" anchorCtr="0">
            <a:noAutofit/>
          </a:bodyPr>
          <a:p>
            <a:pPr marL="0" lvl="0" indent="0" algn="l" rtl="0">
              <a:spcBef>
                <a:spcPts val="0"/>
              </a:spcBef>
              <a:spcAft>
                <a:spcPts val="0"/>
              </a:spcAft>
              <a:buNone/>
            </a:pPr>
            <a:r>
              <a:rPr lang="en-GB" sz="2400">
                <a:solidFill>
                  <a:srgbClr val="FFFFFF"/>
                </a:solidFill>
                <a:latin typeface="Montserrat"/>
                <a:ea typeface="Montserrat"/>
                <a:cs typeface="Montserrat"/>
                <a:sym typeface="Montserrat"/>
              </a:rPr>
              <a:t>0</a:t>
            </a:r>
            <a:r>
              <a:rPr lang="en-US" altLang="en-GB" sz="2400">
                <a:solidFill>
                  <a:srgbClr val="FFFFFF"/>
                </a:solidFill>
                <a:latin typeface="Montserrat"/>
                <a:ea typeface="Montserrat"/>
                <a:cs typeface="Montserrat"/>
                <a:sym typeface="Montserrat"/>
              </a:rPr>
              <a:t>4</a:t>
            </a:r>
            <a:endParaRPr lang="en-US" altLang="en-GB" sz="2400">
              <a:solidFill>
                <a:srgbClr val="FFFFFF"/>
              </a:solidFill>
              <a:latin typeface="Montserrat"/>
              <a:ea typeface="Montserrat"/>
              <a:cs typeface="Montserrat"/>
              <a:sym typeface="Montserrat"/>
            </a:endParaRPr>
          </a:p>
        </p:txBody>
      </p:sp>
      <p:sp>
        <p:nvSpPr>
          <p:cNvPr id="2" name="Google Shape;260;p20"/>
          <p:cNvSpPr txBox="1"/>
          <p:nvPr/>
        </p:nvSpPr>
        <p:spPr>
          <a:xfrm>
            <a:off x="2017395" y="3314065"/>
            <a:ext cx="5877560" cy="650875"/>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lt1"/>
              </a:buClr>
              <a:buSzPts val="1300"/>
              <a:buFont typeface="Lato" panose="020F0602020204030203"/>
              <a:buChar char="●"/>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1pPr>
            <a:lvl2pPr marL="914400" marR="0" lvl="1"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2pPr>
            <a:lvl3pPr marL="1371600" marR="0" lvl="2"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3pPr>
            <a:lvl4pPr marL="1828800" marR="0" lvl="3"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4pPr>
            <a:lvl5pPr marL="2286000" marR="0" lvl="4"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5pPr>
            <a:lvl6pPr marL="2743200" marR="0" lvl="5"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6pPr>
            <a:lvl7pPr marL="3200400" marR="0" lvl="6"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7pPr>
            <a:lvl8pPr marL="3657600" marR="0" lvl="7"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8pPr>
            <a:lvl9pPr marL="4114800" marR="0" lvl="8" indent="-298450" algn="l" rtl="0">
              <a:lnSpc>
                <a:spcPct val="115000"/>
              </a:lnSpc>
              <a:spcBef>
                <a:spcPts val="1600"/>
              </a:spcBef>
              <a:spcAft>
                <a:spcPts val="160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9pPr>
          </a:lstStyle>
          <a:p>
            <a:pPr marL="0" lvl="0" indent="0" algn="l" rtl="0">
              <a:spcBef>
                <a:spcPts val="0"/>
              </a:spcBef>
              <a:spcAft>
                <a:spcPts val="1600"/>
              </a:spcAft>
              <a:buNone/>
            </a:pPr>
            <a:r>
              <a:rPr lang="en-GB">
                <a:solidFill>
                  <a:srgbClr val="FFFFFF"/>
                </a:solidFill>
              </a:rPr>
              <a:t>Ajouter</a:t>
            </a:r>
            <a:r>
              <a:rPr lang="en-US" altLang="en-GB">
                <a:solidFill>
                  <a:srgbClr val="FFFFFF"/>
                </a:solidFill>
              </a:rPr>
              <a:t>,</a:t>
            </a:r>
            <a:r>
              <a:rPr lang="en-GB">
                <a:solidFill>
                  <a:srgbClr val="FFFFFF"/>
                </a:solidFill>
              </a:rPr>
              <a:t>modifier </a:t>
            </a:r>
            <a:r>
              <a:rPr lang="en-US" altLang="en-GB">
                <a:solidFill>
                  <a:srgbClr val="FFFFFF"/>
                </a:solidFill>
              </a:rPr>
              <a:t>et </a:t>
            </a:r>
            <a:r>
              <a:rPr lang="en-GB">
                <a:solidFill>
                  <a:srgbClr val="FFFFFF"/>
                </a:solidFill>
              </a:rPr>
              <a:t>supprimer un</a:t>
            </a:r>
            <a:r>
              <a:rPr lang="en-US" altLang="en-GB">
                <a:solidFill>
                  <a:srgbClr val="FFFFFF"/>
                </a:solidFill>
              </a:rPr>
              <a:t>e</a:t>
            </a:r>
            <a:r>
              <a:rPr lang="en-GB">
                <a:solidFill>
                  <a:srgbClr val="FFFFFF"/>
                </a:solidFill>
              </a:rPr>
              <a:t> offre d’emploi par le recruteur.</a:t>
            </a:r>
            <a:endParaRPr lang="en-GB">
              <a:solidFill>
                <a:srgbClr val="FFFFFF"/>
              </a:solidFill>
            </a:endParaRPr>
          </a:p>
        </p:txBody>
      </p:sp>
      <p:sp>
        <p:nvSpPr>
          <p:cNvPr id="3" name="Google Shape;259;p20"/>
          <p:cNvSpPr txBox="1"/>
          <p:nvPr/>
        </p:nvSpPr>
        <p:spPr>
          <a:xfrm>
            <a:off x="1279085" y="3882589"/>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a:t>
            </a:r>
            <a:r>
              <a:rPr lang="en-US" altLang="en-GB" sz="2400">
                <a:solidFill>
                  <a:srgbClr val="FFFFFF"/>
                </a:solidFill>
                <a:latin typeface="Montserrat"/>
                <a:ea typeface="Montserrat"/>
                <a:cs typeface="Montserrat"/>
                <a:sym typeface="Montserrat"/>
              </a:rPr>
              <a:t>5</a:t>
            </a:r>
            <a:endParaRPr lang="en-US" altLang="en-GB" sz="2400">
              <a:solidFill>
                <a:srgbClr val="FFFFFF"/>
              </a:solidFill>
              <a:latin typeface="Montserrat"/>
              <a:ea typeface="Montserrat"/>
              <a:cs typeface="Montserrat"/>
              <a:sym typeface="Montserrat"/>
            </a:endParaRPr>
          </a:p>
        </p:txBody>
      </p:sp>
      <p:sp>
        <p:nvSpPr>
          <p:cNvPr id="4" name="Google Shape;260;p20"/>
          <p:cNvSpPr txBox="1"/>
          <p:nvPr/>
        </p:nvSpPr>
        <p:spPr>
          <a:xfrm>
            <a:off x="1994535" y="3882390"/>
            <a:ext cx="5877560" cy="64389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lt1"/>
              </a:buClr>
              <a:buSzPts val="1300"/>
              <a:buFont typeface="Lato" panose="020F0602020204030203"/>
              <a:buChar char="●"/>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1pPr>
            <a:lvl2pPr marL="914400" marR="0" lvl="1"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2pPr>
            <a:lvl3pPr marL="1371600" marR="0" lvl="2"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3pPr>
            <a:lvl4pPr marL="1828800" marR="0" lvl="3"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4pPr>
            <a:lvl5pPr marL="2286000" marR="0" lvl="4"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5pPr>
            <a:lvl6pPr marL="2743200" marR="0" lvl="5"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6pPr>
            <a:lvl7pPr marL="3200400" marR="0" lvl="6"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7pPr>
            <a:lvl8pPr marL="3657600" marR="0" lvl="7"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8pPr>
            <a:lvl9pPr marL="4114800" marR="0" lvl="8" indent="-298450" algn="l" rtl="0">
              <a:lnSpc>
                <a:spcPct val="115000"/>
              </a:lnSpc>
              <a:spcBef>
                <a:spcPts val="1600"/>
              </a:spcBef>
              <a:spcAft>
                <a:spcPts val="160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9pPr>
          </a:lstStyle>
          <a:p>
            <a:pPr marL="0" lvl="0" indent="0" algn="l" rtl="0">
              <a:spcBef>
                <a:spcPts val="0"/>
              </a:spcBef>
              <a:spcAft>
                <a:spcPts val="1600"/>
              </a:spcAft>
              <a:buNone/>
            </a:pPr>
            <a:r>
              <a:rPr lang="en-GB">
                <a:solidFill>
                  <a:srgbClr val="FFFFFF"/>
                </a:solidFill>
              </a:rPr>
              <a:t>Voire les candidatures et sélectionner les candidats les plus qualifiés par le recruteur pour faire une premier traitement administratif des dossiers.</a:t>
            </a:r>
            <a:endParaRPr lang="en-GB">
              <a:solidFill>
                <a:srgbClr val="FFFFFF"/>
              </a:solidFill>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5"/>
                                        </p:tgtEl>
                                        <p:attrNameLst>
                                          <p:attrName>style.visibility</p:attrName>
                                        </p:attrNameLst>
                                      </p:cBhvr>
                                      <p:to>
                                        <p:strVal val="visible"/>
                                      </p:to>
                                    </p:set>
                                    <p:animEffect transition="in" filter="fade">
                                      <p:cBhvr>
                                        <p:cTn id="7" dur="500"/>
                                        <p:tgtEl>
                                          <p:spTgt spid="25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6">
                                            <p:txEl>
                                              <p:pRg st="0" end="0"/>
                                            </p:txEl>
                                          </p:spTgt>
                                        </p:tgtEl>
                                        <p:attrNameLst>
                                          <p:attrName>style.visibility</p:attrName>
                                        </p:attrNameLst>
                                      </p:cBhvr>
                                      <p:to>
                                        <p:strVal val="visible"/>
                                      </p:to>
                                    </p:set>
                                    <p:animEffect transition="in" filter="fade">
                                      <p:cBhvr>
                                        <p:cTn id="10" dur="500"/>
                                        <p:tgtEl>
                                          <p:spTgt spid="256">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57"/>
                                        </p:tgtEl>
                                        <p:attrNameLst>
                                          <p:attrName>style.visibility</p:attrName>
                                        </p:attrNameLst>
                                      </p:cBhvr>
                                      <p:to>
                                        <p:strVal val="visible"/>
                                      </p:to>
                                    </p:set>
                                    <p:animEffect transition="in" filter="fade">
                                      <p:cBhvr>
                                        <p:cTn id="15" dur="500"/>
                                        <p:tgtEl>
                                          <p:spTgt spid="25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58">
                                            <p:txEl>
                                              <p:pRg st="0" end="0"/>
                                            </p:txEl>
                                          </p:spTgt>
                                        </p:tgtEl>
                                        <p:attrNameLst>
                                          <p:attrName>style.visibility</p:attrName>
                                        </p:attrNameLst>
                                      </p:cBhvr>
                                      <p:to>
                                        <p:strVal val="visible"/>
                                      </p:to>
                                    </p:set>
                                    <p:animEffect transition="in" filter="fade">
                                      <p:cBhvr>
                                        <p:cTn id="18" dur="500"/>
                                        <p:tgtEl>
                                          <p:spTgt spid="258">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59"/>
                                        </p:tgtEl>
                                        <p:attrNameLst>
                                          <p:attrName>style.visibility</p:attrName>
                                        </p:attrNameLst>
                                      </p:cBhvr>
                                      <p:to>
                                        <p:strVal val="visible"/>
                                      </p:to>
                                    </p:set>
                                    <p:animEffect transition="in" filter="fade">
                                      <p:cBhvr>
                                        <p:cTn id="23" dur="500"/>
                                        <p:tgtEl>
                                          <p:spTgt spid="25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60">
                                            <p:txEl>
                                              <p:pRg st="0" end="0"/>
                                            </p:txEl>
                                          </p:spTgt>
                                        </p:tgtEl>
                                        <p:attrNameLst>
                                          <p:attrName>style.visibility</p:attrName>
                                        </p:attrNameLst>
                                      </p:cBhvr>
                                      <p:to>
                                        <p:strVal val="visible"/>
                                      </p:to>
                                    </p:set>
                                    <p:animEffect transition="in" filter="fade">
                                      <p:cBhvr>
                                        <p:cTn id="26" dur="500"/>
                                        <p:tgtEl>
                                          <p:spTgt spid="260">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
                                        </p:tgtEl>
                                        <p:attrNameLst>
                                          <p:attrName>style.visibility</p:attrName>
                                        </p:attrNameLst>
                                      </p:cBhvr>
                                      <p:to>
                                        <p:strVal val="visible"/>
                                      </p:to>
                                    </p:set>
                                    <p:animEffect transition="in" filter="fade">
                                      <p:cBhvr>
                                        <p:cTn id="31" dur="500"/>
                                        <p:tgtEl>
                                          <p:spTgt spid="1"/>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
                                        </p:tgtEl>
                                        <p:attrNameLst>
                                          <p:attrName>style.visibility</p:attrName>
                                        </p:attrNameLst>
                                      </p:cBhvr>
                                      <p:to>
                                        <p:strVal val="visible"/>
                                      </p:to>
                                    </p:set>
                                    <p:animEffect transition="in" filter="fade">
                                      <p:cBhvr>
                                        <p:cTn id="34" dur="500"/>
                                        <p:tgtEl>
                                          <p:spTgt spid="2"/>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fade">
                                      <p:cBhvr>
                                        <p:cTn id="39" dur="500"/>
                                        <p:tgtEl>
                                          <p:spTgt spid="3"/>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fade">
                                      <p:cBhvr>
                                        <p:cTn id="4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5" grpId="0"/>
      <p:bldP spid="256" grpId="0" build="p"/>
      <p:bldP spid="257" grpId="0"/>
      <p:bldP spid="258" grpId="0" build="p"/>
      <p:bldP spid="259" grpId="0"/>
      <p:bldP spid="260" grpId="0" build="p"/>
      <p:bldP spid="1" grpId="0"/>
      <p:bldP spid="2" grpId="0"/>
      <p:bldP spid="3" grpId="0"/>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53" name="Shape 253"/>
        <p:cNvGrpSpPr/>
        <p:nvPr/>
      </p:nvGrpSpPr>
      <p:grpSpPr>
        <a:xfrm>
          <a:off x="0" y="0"/>
          <a:ext cx="0" cy="0"/>
          <a:chOff x="0" y="0"/>
          <a:chExt cx="0" cy="0"/>
        </a:xfrm>
      </p:grpSpPr>
      <p:sp>
        <p:nvSpPr>
          <p:cNvPr id="254" name="Google Shape;254;p20"/>
          <p:cNvSpPr txBox="1"/>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a:t>Spécifications des exigences</a:t>
            </a:r>
            <a:endParaRPr lang="en-GB" sz="2800"/>
          </a:p>
        </p:txBody>
      </p:sp>
      <p:sp>
        <p:nvSpPr>
          <p:cNvPr id="255" name="Google Shape;255;p20"/>
          <p:cNvSpPr txBox="1"/>
          <p:nvPr/>
        </p:nvSpPr>
        <p:spPr>
          <a:xfrm>
            <a:off x="1278450" y="164077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400">
                <a:solidFill>
                  <a:srgbClr val="FFFFFF"/>
                </a:solidFill>
                <a:latin typeface="Montserrat"/>
                <a:ea typeface="Montserrat"/>
                <a:cs typeface="Montserrat"/>
                <a:sym typeface="Montserrat"/>
              </a:rPr>
              <a:t>06</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56" name="Google Shape;256;p20"/>
          <p:cNvSpPr txBox="1"/>
          <p:nvPr>
            <p:ph type="body" idx="1"/>
          </p:nvPr>
        </p:nvSpPr>
        <p:spPr>
          <a:xfrm>
            <a:off x="1998345" y="1640840"/>
            <a:ext cx="5877560" cy="56642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a:solidFill>
                  <a:srgbClr val="FFFFFF"/>
                </a:solidFill>
              </a:rPr>
              <a:t>Classement des candidats par leur diplômes , expériences ..</a:t>
            </a:r>
            <a:endParaRPr lang="en-GB">
              <a:solidFill>
                <a:srgbClr val="FFFFFF"/>
              </a:solidFill>
            </a:endParaRPr>
          </a:p>
        </p:txBody>
      </p:sp>
      <p:sp>
        <p:nvSpPr>
          <p:cNvPr id="257" name="Google Shape;257;p20"/>
          <p:cNvSpPr txBox="1"/>
          <p:nvPr/>
        </p:nvSpPr>
        <p:spPr>
          <a:xfrm>
            <a:off x="1261940" y="223049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400">
                <a:solidFill>
                  <a:srgbClr val="FFFFFF"/>
                </a:solidFill>
                <a:latin typeface="Montserrat"/>
                <a:ea typeface="Montserrat"/>
                <a:cs typeface="Montserrat"/>
                <a:sym typeface="Montserrat"/>
              </a:rPr>
              <a:t>07</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58" name="Google Shape;258;p20"/>
          <p:cNvSpPr txBox="1"/>
          <p:nvPr>
            <p:ph type="body" idx="1"/>
          </p:nvPr>
        </p:nvSpPr>
        <p:spPr>
          <a:xfrm>
            <a:off x="1994535" y="2214245"/>
            <a:ext cx="5877560" cy="616585"/>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a:solidFill>
                  <a:srgbClr val="FFFFFF"/>
                </a:solidFill>
              </a:rPr>
              <a:t>Gestion des comptes par l’administrateur..</a:t>
            </a:r>
            <a:endParaRPr lang="en-GB">
              <a:solidFill>
                <a:srgbClr val="FFFFFF"/>
              </a:solidFill>
            </a:endParaRPr>
          </a:p>
        </p:txBody>
      </p:sp>
      <p:sp>
        <p:nvSpPr>
          <p:cNvPr id="259" name="Google Shape;259;p20"/>
          <p:cNvSpPr txBox="1"/>
          <p:nvPr/>
        </p:nvSpPr>
        <p:spPr>
          <a:xfrm>
            <a:off x="1265750" y="277197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400">
                <a:solidFill>
                  <a:srgbClr val="FFFFFF"/>
                </a:solidFill>
                <a:latin typeface="Montserrat"/>
                <a:ea typeface="Montserrat"/>
                <a:cs typeface="Montserrat"/>
                <a:sym typeface="Montserrat"/>
              </a:rPr>
              <a:t>08</a:t>
            </a:r>
            <a:endParaRPr lang="en-US" altLang="en-GB" sz="2400">
              <a:solidFill>
                <a:srgbClr val="FFFFFF"/>
              </a:solidFill>
              <a:latin typeface="Montserrat"/>
              <a:ea typeface="Montserrat"/>
              <a:cs typeface="Montserrat"/>
              <a:sym typeface="Montserrat"/>
            </a:endParaRPr>
          </a:p>
        </p:txBody>
      </p:sp>
      <p:sp>
        <p:nvSpPr>
          <p:cNvPr id="260" name="Google Shape;260;p20"/>
          <p:cNvSpPr txBox="1"/>
          <p:nvPr>
            <p:ph type="body" idx="1"/>
          </p:nvPr>
        </p:nvSpPr>
        <p:spPr>
          <a:xfrm>
            <a:off x="2017395" y="2765425"/>
            <a:ext cx="5877560" cy="64389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a:solidFill>
                  <a:srgbClr val="FFFFFF"/>
                </a:solidFill>
              </a:rPr>
              <a:t>Création des comptes recruteur par l’administrateur.</a:t>
            </a:r>
            <a:endParaRPr lang="en-GB">
              <a:solidFill>
                <a:srgbClr val="FFFFFF"/>
              </a:solidFill>
            </a:endParaRPr>
          </a:p>
        </p:txBody>
      </p:sp>
      <p:sp>
        <p:nvSpPr>
          <p:cNvPr id="1" name="Google Shape;259;p20"/>
          <p:cNvSpPr txBox="1"/>
          <p:nvPr/>
        </p:nvSpPr>
        <p:spPr>
          <a:xfrm>
            <a:off x="1265750" y="3434914"/>
            <a:ext cx="732900" cy="808800"/>
          </a:xfrm>
          <a:prstGeom prst="rect">
            <a:avLst/>
          </a:prstGeom>
          <a:noFill/>
          <a:ln>
            <a:noFill/>
          </a:ln>
        </p:spPr>
        <p:txBody>
          <a:bodyPr spcFirstLastPara="1" wrap="square" lIns="91425" tIns="91425" rIns="91425" bIns="91425" anchor="t" anchorCtr="0">
            <a:noAutofit/>
          </a:bodyPr>
          <a:p>
            <a:pPr marL="0" lvl="0" indent="0" algn="l" rtl="0">
              <a:spcBef>
                <a:spcPts val="0"/>
              </a:spcBef>
              <a:spcAft>
                <a:spcPts val="0"/>
              </a:spcAft>
              <a:buNone/>
            </a:pPr>
            <a:r>
              <a:rPr lang="en-US" sz="2400">
                <a:solidFill>
                  <a:srgbClr val="FFFFFF"/>
                </a:solidFill>
                <a:latin typeface="Montserrat"/>
                <a:ea typeface="Montserrat"/>
                <a:cs typeface="Montserrat"/>
                <a:sym typeface="Montserrat"/>
              </a:rPr>
              <a:t>09</a:t>
            </a:r>
            <a:endParaRPr lang="en-US" sz="2400">
              <a:solidFill>
                <a:srgbClr val="FFFFFF"/>
              </a:solidFill>
              <a:latin typeface="Montserrat"/>
              <a:ea typeface="Montserrat"/>
              <a:cs typeface="Montserrat"/>
              <a:sym typeface="Montserrat"/>
            </a:endParaRPr>
          </a:p>
        </p:txBody>
      </p:sp>
      <p:sp>
        <p:nvSpPr>
          <p:cNvPr id="2" name="Google Shape;260;p20"/>
          <p:cNvSpPr txBox="1"/>
          <p:nvPr/>
        </p:nvSpPr>
        <p:spPr>
          <a:xfrm>
            <a:off x="2017395" y="3422015"/>
            <a:ext cx="5877560" cy="650875"/>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lt1"/>
              </a:buClr>
              <a:buSzPts val="1300"/>
              <a:buFont typeface="Lato" panose="020F0602020204030203"/>
              <a:buChar char="●"/>
              <a:defRPr sz="1300" b="0" i="0" u="none" strike="noStrike" cap="none">
                <a:solidFill>
                  <a:schemeClr val="lt1"/>
                </a:solidFill>
                <a:latin typeface="Lato" panose="020F0602020204030203"/>
                <a:ea typeface="Lato" panose="020F0602020204030203"/>
                <a:cs typeface="Lato" panose="020F0602020204030203"/>
                <a:sym typeface="Lato" panose="020F0602020204030203"/>
              </a:defRPr>
            </a:lvl1pPr>
            <a:lvl2pPr marL="914400" marR="0" lvl="1"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2pPr>
            <a:lvl3pPr marL="1371600" marR="0" lvl="2"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3pPr>
            <a:lvl4pPr marL="1828800" marR="0" lvl="3"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4pPr>
            <a:lvl5pPr marL="2286000" marR="0" lvl="4"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5pPr>
            <a:lvl6pPr marL="2743200" marR="0" lvl="5"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6pPr>
            <a:lvl7pPr marL="3200400" marR="0" lvl="6"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7pPr>
            <a:lvl8pPr marL="3657600" marR="0" lvl="7" indent="-298450" algn="l" rtl="0">
              <a:lnSpc>
                <a:spcPct val="115000"/>
              </a:lnSpc>
              <a:spcBef>
                <a:spcPts val="1600"/>
              </a:spcBef>
              <a:spcAft>
                <a:spcPts val="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8pPr>
            <a:lvl9pPr marL="4114800" marR="0" lvl="8" indent="-298450" algn="l" rtl="0">
              <a:lnSpc>
                <a:spcPct val="115000"/>
              </a:lnSpc>
              <a:spcBef>
                <a:spcPts val="1600"/>
              </a:spcBef>
              <a:spcAft>
                <a:spcPts val="1600"/>
              </a:spcAft>
              <a:buClr>
                <a:schemeClr val="lt1"/>
              </a:buClr>
              <a:buSzPts val="1100"/>
              <a:buFont typeface="Lato" panose="020F0602020204030203"/>
              <a:buChar char="■"/>
              <a:defRPr sz="1100" b="0" i="0" u="none" strike="noStrike" cap="none">
                <a:solidFill>
                  <a:schemeClr val="lt1"/>
                </a:solidFill>
                <a:latin typeface="Lato" panose="020F0602020204030203"/>
                <a:ea typeface="Lato" panose="020F0602020204030203"/>
                <a:cs typeface="Lato" panose="020F0602020204030203"/>
                <a:sym typeface="Lato" panose="020F0602020204030203"/>
              </a:defRPr>
            </a:lvl9pPr>
          </a:lstStyle>
          <a:p>
            <a:pPr marL="0" lvl="0" indent="0" algn="l" rtl="0">
              <a:spcBef>
                <a:spcPts val="0"/>
              </a:spcBef>
              <a:spcAft>
                <a:spcPts val="1600"/>
              </a:spcAft>
              <a:buNone/>
            </a:pPr>
            <a:r>
              <a:rPr lang="en-GB">
                <a:solidFill>
                  <a:srgbClr val="FFFFFF"/>
                </a:solidFill>
              </a:rPr>
              <a:t>Contrôle </a:t>
            </a:r>
            <a:r>
              <a:rPr lang="en-US" altLang="en-GB">
                <a:solidFill>
                  <a:srgbClr val="FFFFFF"/>
                </a:solidFill>
              </a:rPr>
              <a:t>de</a:t>
            </a:r>
            <a:r>
              <a:rPr lang="en-GB">
                <a:solidFill>
                  <a:srgbClr val="FFFFFF"/>
                </a:solidFill>
              </a:rPr>
              <a:t> l'état de la plateforme ainsi que la période de recrutement </a:t>
            </a:r>
            <a:r>
              <a:rPr lang="en-US" altLang="en-GB">
                <a:solidFill>
                  <a:srgbClr val="FFFFFF"/>
                </a:solidFill>
              </a:rPr>
              <a:t>par l'adminstrateur</a:t>
            </a:r>
            <a:r>
              <a:rPr lang="en-GB">
                <a:solidFill>
                  <a:srgbClr val="FFFFFF"/>
                </a:solidFill>
              </a:rPr>
              <a:t>.</a:t>
            </a:r>
            <a:endParaRPr lang="en-GB">
              <a:solidFill>
                <a:srgbClr val="FFFFFF"/>
              </a:solidFill>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5"/>
                                        </p:tgtEl>
                                        <p:attrNameLst>
                                          <p:attrName>style.visibility</p:attrName>
                                        </p:attrNameLst>
                                      </p:cBhvr>
                                      <p:to>
                                        <p:strVal val="visible"/>
                                      </p:to>
                                    </p:set>
                                    <p:animEffect transition="in" filter="fade">
                                      <p:cBhvr>
                                        <p:cTn id="7" dur="500"/>
                                        <p:tgtEl>
                                          <p:spTgt spid="25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6">
                                            <p:txEl>
                                              <p:pRg st="0" end="0"/>
                                            </p:txEl>
                                          </p:spTgt>
                                        </p:tgtEl>
                                        <p:attrNameLst>
                                          <p:attrName>style.visibility</p:attrName>
                                        </p:attrNameLst>
                                      </p:cBhvr>
                                      <p:to>
                                        <p:strVal val="visible"/>
                                      </p:to>
                                    </p:set>
                                    <p:animEffect transition="in" filter="fade">
                                      <p:cBhvr>
                                        <p:cTn id="10" dur="500"/>
                                        <p:tgtEl>
                                          <p:spTgt spid="256">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57"/>
                                        </p:tgtEl>
                                        <p:attrNameLst>
                                          <p:attrName>style.visibility</p:attrName>
                                        </p:attrNameLst>
                                      </p:cBhvr>
                                      <p:to>
                                        <p:strVal val="visible"/>
                                      </p:to>
                                    </p:set>
                                    <p:animEffect transition="in" filter="fade">
                                      <p:cBhvr>
                                        <p:cTn id="15" dur="500"/>
                                        <p:tgtEl>
                                          <p:spTgt spid="25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58">
                                            <p:txEl>
                                              <p:pRg st="0" end="0"/>
                                            </p:txEl>
                                          </p:spTgt>
                                        </p:tgtEl>
                                        <p:attrNameLst>
                                          <p:attrName>style.visibility</p:attrName>
                                        </p:attrNameLst>
                                      </p:cBhvr>
                                      <p:to>
                                        <p:strVal val="visible"/>
                                      </p:to>
                                    </p:set>
                                    <p:animEffect transition="in" filter="fade">
                                      <p:cBhvr>
                                        <p:cTn id="18" dur="500"/>
                                        <p:tgtEl>
                                          <p:spTgt spid="258">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59"/>
                                        </p:tgtEl>
                                        <p:attrNameLst>
                                          <p:attrName>style.visibility</p:attrName>
                                        </p:attrNameLst>
                                      </p:cBhvr>
                                      <p:to>
                                        <p:strVal val="visible"/>
                                      </p:to>
                                    </p:set>
                                    <p:animEffect transition="in" filter="fade">
                                      <p:cBhvr>
                                        <p:cTn id="23" dur="500"/>
                                        <p:tgtEl>
                                          <p:spTgt spid="25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60">
                                            <p:txEl>
                                              <p:pRg st="0" end="0"/>
                                            </p:txEl>
                                          </p:spTgt>
                                        </p:tgtEl>
                                        <p:attrNameLst>
                                          <p:attrName>style.visibility</p:attrName>
                                        </p:attrNameLst>
                                      </p:cBhvr>
                                      <p:to>
                                        <p:strVal val="visible"/>
                                      </p:to>
                                    </p:set>
                                    <p:animEffect transition="in" filter="fade">
                                      <p:cBhvr>
                                        <p:cTn id="26" dur="500"/>
                                        <p:tgtEl>
                                          <p:spTgt spid="260">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
                                        </p:tgtEl>
                                        <p:attrNameLst>
                                          <p:attrName>style.visibility</p:attrName>
                                        </p:attrNameLst>
                                      </p:cBhvr>
                                      <p:to>
                                        <p:strVal val="visible"/>
                                      </p:to>
                                    </p:set>
                                    <p:animEffect transition="in" filter="fade">
                                      <p:cBhvr>
                                        <p:cTn id="31" dur="500"/>
                                        <p:tgtEl>
                                          <p:spTgt spid="1"/>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
                                        </p:tgtEl>
                                        <p:attrNameLst>
                                          <p:attrName>style.visibility</p:attrName>
                                        </p:attrNameLst>
                                      </p:cBhvr>
                                      <p:to>
                                        <p:strVal val="visible"/>
                                      </p:to>
                                    </p:set>
                                    <p:animEffect transition="in" filter="fade">
                                      <p:cBhvr>
                                        <p:cTn id="3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5" grpId="0"/>
      <p:bldP spid="256" grpId="0" build="p"/>
      <p:bldP spid="257" grpId="0"/>
      <p:bldP spid="258" grpId="0" build="p"/>
      <p:bldP spid="259" grpId="0"/>
      <p:bldP spid="260" grpId="0" build="p"/>
      <p:bldP spid="1" grpId="0"/>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altLang="en-US" sz="6000">
                <a:latin typeface="Raleway" panose="020B0603030101060003" charset="0"/>
                <a:cs typeface="Raleway" panose="020B0603030101060003" charset="0"/>
              </a:rPr>
              <a:t>Conception</a:t>
            </a:r>
            <a:endParaRPr lang="en-US" altLang="en-US" sz="6000">
              <a:latin typeface="Raleway" panose="020B0603030101060003" charset="0"/>
              <a:cs typeface="Raleway" panose="020B0603030101060003" charset="0"/>
            </a:endParaRPr>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264" name="Shape 264"/>
        <p:cNvGrpSpPr/>
        <p:nvPr/>
      </p:nvGrpSpPr>
      <p:grpSpPr>
        <a:xfrm>
          <a:off x="0" y="0"/>
          <a:ext cx="0" cy="0"/>
          <a:chOff x="0" y="0"/>
          <a:chExt cx="0" cy="0"/>
        </a:xfrm>
      </p:grpSpPr>
      <p:sp>
        <p:nvSpPr>
          <p:cNvPr id="265" name="Google Shape;265;p21"/>
          <p:cNvSpPr txBox="1"/>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Architecture logique MVC</a:t>
            </a:r>
            <a:endParaRPr lang="en-GB"/>
          </a:p>
        </p:txBody>
      </p:sp>
      <p:sp>
        <p:nvSpPr>
          <p:cNvPr id="266" name="Google Shape;266;p21"/>
          <p:cNvSpPr txBox="1"/>
          <p:nvPr>
            <p:ph type="body" idx="1"/>
          </p:nvPr>
        </p:nvSpPr>
        <p:spPr>
          <a:xfrm>
            <a:off x="4657725" y="2250440"/>
            <a:ext cx="4318635" cy="162306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   </a:t>
            </a:r>
            <a:r>
              <a:rPr lang="en-GB"/>
              <a:t>L’architecture MVC (modèle, vue et contrôleur) c'est le   concept choisi dans la réalisation de notre application.  </a:t>
            </a:r>
            <a:endParaRPr lang="en-GB"/>
          </a:p>
          <a:p>
            <a:pPr marL="0" lvl="0" indent="0" algn="l" rtl="0">
              <a:spcBef>
                <a:spcPts val="0"/>
              </a:spcBef>
              <a:spcAft>
                <a:spcPts val="0"/>
              </a:spcAft>
              <a:buNone/>
            </a:pPr>
            <a:r>
              <a:rPr lang="en-GB"/>
              <a:t>    Son principal intérêt est la séparation des données (modèle), de l’affichage (vue) et des actions (contrôleur)</a:t>
            </a:r>
            <a:endParaRPr lang="en-GB"/>
          </a:p>
        </p:txBody>
      </p:sp>
      <p:pic>
        <p:nvPicPr>
          <p:cNvPr id="1" name="Picture 0" descr="382129"/>
          <p:cNvPicPr>
            <a:picLocks noChangeAspect="1"/>
          </p:cNvPicPr>
          <p:nvPr/>
        </p:nvPicPr>
        <p:blipFill>
          <a:blip r:embed="rId1"/>
          <a:stretch>
            <a:fillRect/>
          </a:stretch>
        </p:blipFill>
        <p:spPr>
          <a:xfrm>
            <a:off x="458470" y="1734820"/>
            <a:ext cx="3793490" cy="2475865"/>
          </a:xfrm>
          <a:prstGeom prst="rect">
            <a:avLst/>
          </a:prstGeom>
          <a:ln w="28575">
            <a:solidFill>
              <a:schemeClr val="bg2">
                <a:lumMod val="50000"/>
              </a:schemeClr>
            </a:solidFill>
          </a:ln>
          <a:effectLst>
            <a:outerShdw blurRad="50800" dist="38100" dir="18900000" algn="bl" rotWithShape="0">
              <a:prstClr val="black">
                <a:alpha val="40000"/>
              </a:prstClr>
            </a:outerShdw>
          </a:effectLst>
        </p:spPr>
      </p:pic>
      <p:sp>
        <p:nvSpPr>
          <p:cNvPr id="2" name="Rectangle 1"/>
          <p:cNvSpPr/>
          <p:nvPr/>
        </p:nvSpPr>
        <p:spPr>
          <a:xfrm>
            <a:off x="3462655" y="3578860"/>
            <a:ext cx="721995" cy="178435"/>
          </a:xfrm>
          <a:prstGeom prst="rect">
            <a:avLst/>
          </a:prstGeom>
          <a:solidFill>
            <a:srgbClr val="D6CF7A"/>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p>
            <a:pPr algn="ctr"/>
            <a:r>
              <a:rPr lang="en-US" altLang="en-US" sz="800">
                <a:solidFill>
                  <a:schemeClr val="tx1"/>
                </a:solidFill>
              </a:rPr>
              <a:t>out.println</a:t>
            </a:r>
            <a:endParaRPr lang="en-US" altLang="en-US" sz="800">
              <a:solidFill>
                <a:schemeClr val="tx1"/>
              </a:solidFill>
            </a:endParaRPr>
          </a:p>
        </p:txBody>
      </p:sp>
    </p:spTree>
  </p:cSld>
  <p:clrMapOvr>
    <a:masterClrMapping/>
  </p:clrMapOvr>
  <p:transition>
    <p:fade/>
  </p:transition>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5027</Words>
  <Application>WPS Presentation</Application>
  <PresentationFormat/>
  <Paragraphs>205</Paragraphs>
  <Slides>44</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44</vt:i4>
      </vt:variant>
    </vt:vector>
  </HeadingPairs>
  <TitlesOfParts>
    <vt:vector size="58" baseType="lpstr">
      <vt:lpstr>Arial</vt:lpstr>
      <vt:lpstr>SimSun</vt:lpstr>
      <vt:lpstr>Wingdings</vt:lpstr>
      <vt:lpstr>Arial</vt:lpstr>
      <vt:lpstr>Raleway</vt:lpstr>
      <vt:lpstr>Montserrat</vt:lpstr>
      <vt:lpstr>Lato</vt:lpstr>
      <vt:lpstr>Ananda Black</vt:lpstr>
      <vt:lpstr>微软雅黑</vt:lpstr>
      <vt:lpstr>Noto Sans CJK SC</vt:lpstr>
      <vt:lpstr>Arial Unicode MS</vt:lpstr>
      <vt:lpstr>IBM 3270</vt:lpstr>
      <vt:lpstr>DejaVu Sans</vt:lpstr>
      <vt:lpstr>Focus</vt:lpstr>
      <vt:lpstr>Conception et développement  d’une plateforme de recrutement en ligne</vt:lpstr>
      <vt:lpstr>Plan de la présentation</vt:lpstr>
      <vt:lpstr>présentation générale</vt:lpstr>
      <vt:lpstr>Etude préalable</vt:lpstr>
      <vt:lpstr>     Il s’agit des fonctions de base pouvant être fournies par le site de recrutement, telles que l’affichage des offres d'emplois disponible et la gestion des candidatures par le recruteur et la soumission d’une candidature par un candidat .</vt:lpstr>
      <vt:lpstr>Spécifications des exigences</vt:lpstr>
      <vt:lpstr>Spécifications des exigences</vt:lpstr>
      <vt:lpstr>Conception</vt:lpstr>
      <vt:lpstr>Architecture logique MVC</vt:lpstr>
      <vt:lpstr>La technologie UML</vt:lpstr>
      <vt:lpstr>Diagramme des cas d'utilisations:</vt:lpstr>
      <vt:lpstr>Diagramme des cas d'utilisations:</vt:lpstr>
      <vt:lpstr>Diagramme des cas d'utilisations:</vt:lpstr>
      <vt:lpstr>Diagramme des cas d'utilisations:</vt:lpstr>
      <vt:lpstr>Diagramme des cas d'utilisations:</vt:lpstr>
      <vt:lpstr>Diagramme de classes </vt:lpstr>
      <vt:lpstr>Diagramme de séquences</vt:lpstr>
      <vt:lpstr>Diagramme de séquences</vt:lpstr>
      <vt:lpstr>Diagramme de séquences</vt:lpstr>
      <vt:lpstr>Diagramme de séquences</vt:lpstr>
      <vt:lpstr>Implémentation et réalisation</vt:lpstr>
      <vt:lpstr>Choix des langages de développement et SGBD</vt:lpstr>
      <vt:lpstr>Choix des Outils de développement</vt:lpstr>
      <vt:lpstr>Présentation de quelques interfaces de l’application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Conclusion et perspectives</vt:lpstr>
      <vt:lpstr>Merci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Conception et développement d d’une plateforme de recrutement en ligne</dc:title>
  <dc:creator/>
  <cp:lastModifiedBy>oussama</cp:lastModifiedBy>
  <cp:revision>31</cp:revision>
  <dcterms:created xsi:type="dcterms:W3CDTF">2019-09-11T05:45:41Z</dcterms:created>
  <dcterms:modified xsi:type="dcterms:W3CDTF">2019-09-11T05:45:41Z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1033-11.1.0.8722</vt:lpwstr>
  </property>
</Properties>
</file>